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56" r:id="rId2"/>
    <p:sldId id="257" r:id="rId3"/>
    <p:sldId id="258" r:id="rId4"/>
    <p:sldId id="261"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23" autoAdjust="0"/>
  </p:normalViewPr>
  <p:slideViewPr>
    <p:cSldViewPr snapToGrid="0" snapToObjects="1">
      <p:cViewPr varScale="1">
        <p:scale>
          <a:sx n="69" d="100"/>
          <a:sy n="69" d="100"/>
        </p:scale>
        <p:origin x="-16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818F6-79FA-1644-9387-BE685C5E2FDB}" type="datetimeFigureOut">
              <a:rPr lang="en-US" smtClean="0"/>
              <a:t>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0C8F2-9793-904A-B71D-E8BD4192322A}" type="slidenum">
              <a:rPr lang="en-US" smtClean="0"/>
              <a:t>‹#›</a:t>
            </a:fld>
            <a:endParaRPr lang="en-US"/>
          </a:p>
        </p:txBody>
      </p:sp>
    </p:spTree>
    <p:extLst>
      <p:ext uri="{BB962C8B-B14F-4D97-AF65-F5344CB8AC3E}">
        <p14:creationId xmlns:p14="http://schemas.microsoft.com/office/powerpoint/2010/main" val="22189992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1</a:t>
            </a:fld>
            <a:endParaRPr lang="en-US"/>
          </a:p>
        </p:txBody>
      </p:sp>
    </p:spTree>
    <p:extLst>
      <p:ext uri="{BB962C8B-B14F-4D97-AF65-F5344CB8AC3E}">
        <p14:creationId xmlns:p14="http://schemas.microsoft.com/office/powerpoint/2010/main" val="691516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Experience</a:t>
            </a:r>
          </a:p>
          <a:p>
            <a:r>
              <a:rPr lang="en-US" dirty="0" smtClean="0"/>
              <a:t>	A must – work for</a:t>
            </a:r>
            <a:r>
              <a:rPr lang="en-US" baseline="0" dirty="0" smtClean="0"/>
              <a:t> a hotel or another caterer, restaurant – front or back of the house– some begin as ”</a:t>
            </a:r>
            <a:r>
              <a:rPr lang="en-US" baseline="0" dirty="0" err="1" smtClean="0"/>
              <a:t>accomodators</a:t>
            </a:r>
            <a:r>
              <a:rPr lang="en-US" baseline="0" dirty="0" smtClean="0"/>
              <a:t>” – or private chefs for parties</a:t>
            </a:r>
            <a:endParaRPr lang="en-US" dirty="0" smtClean="0"/>
          </a:p>
          <a:p>
            <a:endParaRPr lang="en-US" dirty="0" smtClean="0"/>
          </a:p>
          <a:p>
            <a:r>
              <a:rPr lang="en-US" dirty="0" smtClean="0"/>
              <a:t>Passion</a:t>
            </a:r>
          </a:p>
          <a:p>
            <a:endParaRPr lang="en-US" dirty="0" smtClean="0"/>
          </a:p>
          <a:p>
            <a:r>
              <a:rPr lang="en-US" dirty="0" smtClean="0"/>
              <a:t>Entrepreneurial – will to take risks –any</a:t>
            </a:r>
            <a:r>
              <a:rPr lang="en-US" baseline="0" dirty="0" smtClean="0"/>
              <a:t> business takes </a:t>
            </a:r>
            <a:r>
              <a:rPr lang="en-US" baseline="0" dirty="0" err="1" smtClean="0"/>
              <a:t>hugh</a:t>
            </a:r>
            <a:r>
              <a:rPr lang="en-US" baseline="0" dirty="0" smtClean="0"/>
              <a:t> amounts of time – need a </a:t>
            </a:r>
            <a:r>
              <a:rPr lang="en-US" baseline="0" dirty="0" err="1" smtClean="0"/>
              <a:t>overwelming</a:t>
            </a:r>
            <a:r>
              <a:rPr lang="en-US" baseline="0" dirty="0" smtClean="0"/>
              <a:t> desire to “Be your own Boss”</a:t>
            </a:r>
          </a:p>
          <a:p>
            <a:endParaRPr lang="en-US" dirty="0" smtClean="0"/>
          </a:p>
          <a:p>
            <a:r>
              <a:rPr lang="en-US" dirty="0" smtClean="0"/>
              <a:t>Basic Business Knowledge</a:t>
            </a:r>
          </a:p>
          <a:p>
            <a:r>
              <a:rPr lang="en-US" dirty="0" smtClean="0"/>
              <a:t>	Accounting</a:t>
            </a:r>
            <a:r>
              <a:rPr lang="en-US" baseline="0" dirty="0" smtClean="0"/>
              <a:t> and  book keeping</a:t>
            </a:r>
          </a:p>
          <a:p>
            <a:r>
              <a:rPr lang="en-US" baseline="0" dirty="0" smtClean="0"/>
              <a:t>	Technology</a:t>
            </a:r>
          </a:p>
          <a:p>
            <a:r>
              <a:rPr lang="en-US" baseline="0" dirty="0" smtClean="0"/>
              <a:t>	Legal </a:t>
            </a:r>
          </a:p>
          <a:p>
            <a:r>
              <a:rPr lang="en-US" baseline="0" dirty="0" smtClean="0"/>
              <a:t>	Human Resources</a:t>
            </a:r>
          </a:p>
          <a:p>
            <a:r>
              <a:rPr lang="en-US" baseline="0" dirty="0" smtClean="0"/>
              <a:t>	Sales and Marketing</a:t>
            </a:r>
          </a:p>
          <a:p>
            <a:endParaRPr lang="en-US" baseline="0" dirty="0" smtClean="0"/>
          </a:p>
          <a:p>
            <a:endParaRPr lang="en-US" baseline="0" dirty="0" smtClean="0"/>
          </a:p>
          <a:p>
            <a:endParaRPr lang="en-US" dirty="0" smtClean="0"/>
          </a:p>
          <a:p>
            <a:r>
              <a:rPr lang="en-US" dirty="0" smtClean="0"/>
              <a:t>Ability to Plan Organize, Execute and Control –</a:t>
            </a:r>
            <a:r>
              <a:rPr lang="en-US" baseline="0" dirty="0" smtClean="0"/>
              <a:t> 5 P’s </a:t>
            </a:r>
          </a:p>
          <a:p>
            <a:endParaRPr lang="en-US" dirty="0" smtClean="0"/>
          </a:p>
          <a:p>
            <a:r>
              <a:rPr lang="en-US" dirty="0" smtClean="0"/>
              <a:t>Ability to Communicate Effectively  - and no Shouting is not effective communication – the</a:t>
            </a:r>
            <a:r>
              <a:rPr lang="en-US" baseline="0" dirty="0" smtClean="0"/>
              <a:t> “How Much Client </a:t>
            </a:r>
            <a:r>
              <a:rPr lang="en-US" baseline="0" dirty="0" err="1" smtClean="0"/>
              <a:t>vs</a:t>
            </a:r>
            <a:r>
              <a:rPr lang="en-US" baseline="0" dirty="0" smtClean="0"/>
              <a:t> the Are you available Client</a:t>
            </a:r>
            <a:endParaRPr lang="en-US" dirty="0" smtClean="0"/>
          </a:p>
          <a:p>
            <a:endParaRPr lang="en-US" dirty="0" smtClean="0"/>
          </a:p>
          <a:p>
            <a:endParaRPr lang="en-US" dirty="0" smtClean="0"/>
          </a:p>
          <a:p>
            <a:endParaRPr lang="en-US" dirty="0" smtClean="0"/>
          </a:p>
          <a:p>
            <a:r>
              <a:rPr lang="en-US" dirty="0" smtClean="0"/>
              <a:t>Willingness</a:t>
            </a:r>
            <a:r>
              <a:rPr lang="en-US" baseline="0" dirty="0" smtClean="0"/>
              <a:t> to take risk – and sometimes fail. – have a back up plan (inside venue, </a:t>
            </a:r>
            <a:r>
              <a:rPr lang="en-US" baseline="0" dirty="0" err="1" smtClean="0"/>
              <a:t>etc</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10</a:t>
            </a:fld>
            <a:endParaRPr lang="en-US"/>
          </a:p>
        </p:txBody>
      </p:sp>
    </p:spTree>
    <p:extLst>
      <p:ext uri="{BB962C8B-B14F-4D97-AF65-F5344CB8AC3E}">
        <p14:creationId xmlns:p14="http://schemas.microsoft.com/office/powerpoint/2010/main" val="2880203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Sound Mind and Body – stress takes</a:t>
            </a:r>
            <a:r>
              <a:rPr lang="en-US" baseline="0" dirty="0" smtClean="0"/>
              <a:t> a toll – eat right, exercise – avoid the temptations</a:t>
            </a:r>
          </a:p>
          <a:p>
            <a:endParaRPr lang="en-US" dirty="0" smtClean="0"/>
          </a:p>
          <a:p>
            <a:r>
              <a:rPr lang="en-US" dirty="0" smtClean="0"/>
              <a:t>Creativity – many</a:t>
            </a:r>
            <a:r>
              <a:rPr lang="en-US" baseline="0" dirty="0" smtClean="0"/>
              <a:t> times like weddings – you are delivering dreams – at a family reunion – prepare a treasured family recipe!</a:t>
            </a:r>
          </a:p>
          <a:p>
            <a:endParaRPr lang="en-US" dirty="0" smtClean="0"/>
          </a:p>
          <a:p>
            <a:r>
              <a:rPr lang="en-US" dirty="0" smtClean="0"/>
              <a:t>Dependability – Show up early if possible – from the first meeting to the last.</a:t>
            </a:r>
          </a:p>
          <a:p>
            <a:endParaRPr lang="en-US" dirty="0" smtClean="0"/>
          </a:p>
          <a:p>
            <a:r>
              <a:rPr lang="en-US" dirty="0" smtClean="0"/>
              <a:t>Open Mind – Try new recipes</a:t>
            </a:r>
            <a:r>
              <a:rPr lang="en-US" baseline="0" dirty="0" smtClean="0"/>
              <a:t> and </a:t>
            </a:r>
            <a:r>
              <a:rPr lang="en-US" baseline="0" dirty="0" err="1" smtClean="0"/>
              <a:t>thems</a:t>
            </a:r>
            <a:r>
              <a:rPr lang="en-US" baseline="0" dirty="0" smtClean="0"/>
              <a:t> – sushi from the west coast</a:t>
            </a:r>
          </a:p>
          <a:p>
            <a:endParaRPr lang="en-US" dirty="0" smtClean="0"/>
          </a:p>
          <a:p>
            <a:r>
              <a:rPr lang="en-US" dirty="0" smtClean="0"/>
              <a:t>Ability to meet the needs of the clients- understand</a:t>
            </a:r>
            <a:r>
              <a:rPr lang="en-US" baseline="0" dirty="0" smtClean="0"/>
              <a:t> wants vs. needs</a:t>
            </a:r>
            <a:endParaRPr lang="en-US" dirty="0" smtClean="0"/>
          </a:p>
          <a:p>
            <a:endParaRPr lang="en-US" dirty="0" smtClean="0"/>
          </a:p>
          <a:p>
            <a:r>
              <a:rPr lang="en-US" dirty="0" smtClean="0"/>
              <a:t>Ability to project a good image – people buy</a:t>
            </a:r>
            <a:r>
              <a:rPr lang="en-US" baseline="0" dirty="0" smtClean="0"/>
              <a:t> on the perceived image of the caterer – trendy </a:t>
            </a:r>
            <a:r>
              <a:rPr lang="en-US" baseline="0" dirty="0" err="1" smtClean="0"/>
              <a:t>vs</a:t>
            </a:r>
            <a:r>
              <a:rPr lang="en-US" baseline="0" dirty="0" smtClean="0"/>
              <a:t> homespun – establish “YOUR” Image</a:t>
            </a:r>
            <a:endParaRPr lang="en-US" dirty="0" smtClean="0"/>
          </a:p>
          <a:p>
            <a:endParaRPr lang="en-US" dirty="0" smtClean="0"/>
          </a:p>
          <a:p>
            <a:r>
              <a:rPr lang="en-US" dirty="0" smtClean="0"/>
              <a:t>Sense of Humor – anything</a:t>
            </a:r>
            <a:r>
              <a:rPr lang="en-US" baseline="0" dirty="0" smtClean="0"/>
              <a:t> and everything.</a:t>
            </a:r>
            <a:endParaRPr lang="en-US" dirty="0" smtClean="0"/>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11</a:t>
            </a:fld>
            <a:endParaRPr lang="en-US"/>
          </a:p>
        </p:txBody>
      </p:sp>
    </p:spTree>
    <p:extLst>
      <p:ext uri="{BB962C8B-B14F-4D97-AF65-F5344CB8AC3E}">
        <p14:creationId xmlns:p14="http://schemas.microsoft.com/office/powerpoint/2010/main" val="3545272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12</a:t>
            </a:fld>
            <a:endParaRPr lang="en-US"/>
          </a:p>
        </p:txBody>
      </p:sp>
    </p:spTree>
    <p:extLst>
      <p:ext uri="{BB962C8B-B14F-4D97-AF65-F5344CB8AC3E}">
        <p14:creationId xmlns:p14="http://schemas.microsoft.com/office/powerpoint/2010/main" val="3767769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 THEM DOWN AND</a:t>
            </a:r>
            <a:r>
              <a:rPr lang="en-US" baseline="0" dirty="0" smtClean="0"/>
              <a:t> REVIEW DAILY</a:t>
            </a:r>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13</a:t>
            </a:fld>
            <a:endParaRPr lang="en-US"/>
          </a:p>
        </p:txBody>
      </p:sp>
    </p:spTree>
    <p:extLst>
      <p:ext uri="{BB962C8B-B14F-4D97-AF65-F5344CB8AC3E}">
        <p14:creationId xmlns:p14="http://schemas.microsoft.com/office/powerpoint/2010/main" val="2885692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14</a:t>
            </a:fld>
            <a:endParaRPr lang="en-US"/>
          </a:p>
        </p:txBody>
      </p:sp>
    </p:spTree>
    <p:extLst>
      <p:ext uri="{BB962C8B-B14F-4D97-AF65-F5344CB8AC3E}">
        <p14:creationId xmlns:p14="http://schemas.microsoft.com/office/powerpoint/2010/main" val="1767468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Managers –		Leaders</a:t>
            </a:r>
          </a:p>
          <a:p>
            <a:endParaRPr lang="en-US" dirty="0" smtClean="0"/>
          </a:p>
          <a:p>
            <a:r>
              <a:rPr lang="en-US" dirty="0" smtClean="0"/>
              <a:t>Maintain		Develops</a:t>
            </a:r>
          </a:p>
          <a:p>
            <a:r>
              <a:rPr lang="en-US" dirty="0" smtClean="0"/>
              <a:t>Administers		Innovates</a:t>
            </a:r>
          </a:p>
          <a:p>
            <a:r>
              <a:rPr lang="en-US" dirty="0" smtClean="0"/>
              <a:t>Relies on</a:t>
            </a:r>
            <a:r>
              <a:rPr lang="en-US" baseline="0" dirty="0" smtClean="0"/>
              <a:t> systems	Relies on People</a:t>
            </a:r>
          </a:p>
          <a:p>
            <a:r>
              <a:rPr lang="en-US" baseline="0" dirty="0" smtClean="0"/>
              <a:t>Counts on Controls	Counts on Trust</a:t>
            </a:r>
          </a:p>
          <a:p>
            <a:r>
              <a:rPr lang="en-US" baseline="0" dirty="0" smtClean="0"/>
              <a:t>Does things right	Does the Right thing</a:t>
            </a:r>
          </a:p>
          <a:p>
            <a:r>
              <a:rPr lang="en-US" baseline="0" dirty="0" smtClean="0"/>
              <a:t>Works in System	Works on System</a:t>
            </a:r>
          </a:p>
          <a:p>
            <a:r>
              <a:rPr lang="en-US" baseline="0" dirty="0" smtClean="0"/>
              <a:t>Manages things	Manages People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15</a:t>
            </a:fld>
            <a:endParaRPr lang="en-US"/>
          </a:p>
        </p:txBody>
      </p:sp>
    </p:spTree>
    <p:extLst>
      <p:ext uri="{BB962C8B-B14F-4D97-AF65-F5344CB8AC3E}">
        <p14:creationId xmlns:p14="http://schemas.microsoft.com/office/powerpoint/2010/main" val="3499344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16</a:t>
            </a:fld>
            <a:endParaRPr lang="en-US"/>
          </a:p>
        </p:txBody>
      </p:sp>
    </p:spTree>
    <p:extLst>
      <p:ext uri="{BB962C8B-B14F-4D97-AF65-F5344CB8AC3E}">
        <p14:creationId xmlns:p14="http://schemas.microsoft.com/office/powerpoint/2010/main" val="2245938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Truth in menus – cannibal story about</a:t>
            </a:r>
            <a:r>
              <a:rPr lang="en-US" baseline="0" dirty="0" smtClean="0"/>
              <a:t> tea – Arsenic and Old Lace</a:t>
            </a:r>
          </a:p>
          <a:p>
            <a:endParaRPr lang="en-US" baseline="0" dirty="0" smtClean="0"/>
          </a:p>
          <a:p>
            <a:r>
              <a:rPr lang="en-US" baseline="0" dirty="0" smtClean="0"/>
              <a:t>Greed – if you should not take more work, know a reliable competitor and recommend them – “What goes around Comes Around”</a:t>
            </a:r>
          </a:p>
          <a:p>
            <a:endParaRPr lang="en-US" baseline="0" dirty="0" smtClean="0"/>
          </a:p>
          <a:p>
            <a:r>
              <a:rPr lang="en-US" baseline="0" dirty="0" smtClean="0"/>
              <a:t>Remember the new power of the Internet</a:t>
            </a:r>
          </a:p>
          <a:p>
            <a:endParaRPr lang="en-US" baseline="0" dirty="0" smtClean="0"/>
          </a:p>
          <a:p>
            <a:r>
              <a:rPr lang="en-US" baseline="0" dirty="0" smtClean="0"/>
              <a:t>BO Oil Spill Example – Walt and the fishermen</a:t>
            </a:r>
          </a:p>
          <a:p>
            <a:endParaRPr lang="en-US" baseline="0" dirty="0" smtClean="0"/>
          </a:p>
          <a:p>
            <a:r>
              <a:rPr lang="en-US" baseline="0" dirty="0" smtClean="0"/>
              <a:t>Clients can be unethical as well</a:t>
            </a:r>
          </a:p>
          <a:p>
            <a:endParaRPr lang="en-US" baseline="0" dirty="0" smtClean="0"/>
          </a:p>
          <a:p>
            <a:r>
              <a:rPr lang="en-US" baseline="0" dirty="0" smtClean="0"/>
              <a:t>Finding Fault – demanding </a:t>
            </a:r>
            <a:r>
              <a:rPr lang="en-US" baseline="0" dirty="0" err="1" smtClean="0"/>
              <a:t>Disounts</a:t>
            </a:r>
            <a:r>
              <a:rPr lang="en-US" baseline="0" dirty="0" smtClean="0"/>
              <a:t> – refusing to pay for damages they caused – demanding overtime – items at cost – “Freebie’s (i.e. – I got you the company event so do my private party for free or cost!!”</a:t>
            </a:r>
          </a:p>
          <a:p>
            <a:endParaRPr lang="en-US" baseline="0" dirty="0" smtClean="0"/>
          </a:p>
          <a:p>
            <a:r>
              <a:rPr lang="en-US" baseline="0" dirty="0" smtClean="0"/>
              <a:t>	You can Fire your clients!</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17</a:t>
            </a:fld>
            <a:endParaRPr lang="en-US"/>
          </a:p>
        </p:txBody>
      </p:sp>
    </p:spTree>
    <p:extLst>
      <p:ext uri="{BB962C8B-B14F-4D97-AF65-F5344CB8AC3E}">
        <p14:creationId xmlns:p14="http://schemas.microsoft.com/office/powerpoint/2010/main" val="219290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care of yourself, eat right exercise, develop relaxation techniques, write &amp; understand what is causing the stress</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 Organized – there are only 168 hours in a week – make lists daily, use technology to keep organized (There’s an app for that!)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Handle papers once – deal with the tough things you dislike to do when you are fresh and alert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Establish Systems</a:t>
            </a:r>
            <a:r>
              <a:rPr lang="en-US" baseline="0" dirty="0" smtClean="0"/>
              <a:t> – maybe set up a notebook for each event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Finish one project before moving on to another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Schedule your day – make calls at certain times – sales or other solicitation calls are hard during the day  - but not after 5 pm! Why?</a:t>
            </a:r>
            <a:endParaRPr lang="en-US" dirty="0" smtClean="0"/>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18</a:t>
            </a:fld>
            <a:endParaRPr lang="en-US"/>
          </a:p>
        </p:txBody>
      </p:sp>
    </p:spTree>
    <p:extLst>
      <p:ext uri="{BB962C8B-B14F-4D97-AF65-F5344CB8AC3E}">
        <p14:creationId xmlns:p14="http://schemas.microsoft.com/office/powerpoint/2010/main" val="581701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Changing</a:t>
            </a:r>
            <a:r>
              <a:rPr lang="en-US" baseline="0" dirty="0" smtClean="0"/>
              <a:t> Economy $$ to spend (GSA – Wall St Firms – Optics - Internet</a:t>
            </a:r>
            <a:endParaRPr lang="en-US" dirty="0" smtClean="0"/>
          </a:p>
          <a:p>
            <a:endParaRPr lang="en-US" dirty="0" smtClean="0"/>
          </a:p>
          <a:p>
            <a:r>
              <a:rPr lang="en-US" dirty="0" smtClean="0"/>
              <a:t>Planet</a:t>
            </a:r>
            <a:r>
              <a:rPr lang="en-US" baseline="0" dirty="0" smtClean="0"/>
              <a:t> Hollywood Rain Forest – WDW EPCOT  World Showcase.</a:t>
            </a:r>
          </a:p>
        </p:txBody>
      </p:sp>
      <p:sp>
        <p:nvSpPr>
          <p:cNvPr id="4" name="Slide Number Placeholder 3"/>
          <p:cNvSpPr>
            <a:spLocks noGrp="1"/>
          </p:cNvSpPr>
          <p:nvPr>
            <p:ph type="sldNum" sz="quarter" idx="10"/>
          </p:nvPr>
        </p:nvSpPr>
        <p:spPr/>
        <p:txBody>
          <a:bodyPr/>
          <a:lstStyle/>
          <a:p>
            <a:fld id="{E100C8F2-9793-904A-B71D-E8BD4192322A}" type="slidenum">
              <a:rPr lang="en-US" smtClean="0"/>
              <a:t>19</a:t>
            </a:fld>
            <a:endParaRPr lang="en-US"/>
          </a:p>
        </p:txBody>
      </p:sp>
    </p:spTree>
    <p:extLst>
      <p:ext uri="{BB962C8B-B14F-4D97-AF65-F5344CB8AC3E}">
        <p14:creationId xmlns:p14="http://schemas.microsoft.com/office/powerpoint/2010/main" val="4254616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2</a:t>
            </a:fld>
            <a:endParaRPr lang="en-US"/>
          </a:p>
        </p:txBody>
      </p:sp>
    </p:spTree>
    <p:extLst>
      <p:ext uri="{BB962C8B-B14F-4D97-AF65-F5344CB8AC3E}">
        <p14:creationId xmlns:p14="http://schemas.microsoft.com/office/powerpoint/2010/main" val="2457073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Plagerism</a:t>
            </a:r>
            <a:r>
              <a:rPr lang="en-US" baseline="0" dirty="0" smtClean="0"/>
              <a:t> is not allowed – 7 Habits of Highly Effective People</a:t>
            </a:r>
          </a:p>
          <a:p>
            <a:endParaRPr lang="en-US" baseline="0" dirty="0" smtClean="0"/>
          </a:p>
          <a:p>
            <a:r>
              <a:rPr lang="en-US" dirty="0" smtClean="0"/>
              <a:t>Take Calculated Risks</a:t>
            </a:r>
          </a:p>
          <a:p>
            <a:r>
              <a:rPr lang="en-US" dirty="0" smtClean="0"/>
              <a:t>Have Concern for Others</a:t>
            </a:r>
          </a:p>
          <a:p>
            <a:r>
              <a:rPr lang="en-US" dirty="0" smtClean="0"/>
              <a:t>Keep up on Trends</a:t>
            </a:r>
          </a:p>
          <a:p>
            <a:r>
              <a:rPr lang="en-US" dirty="0" smtClean="0"/>
              <a:t>Prioritize well and have good Time Management Skills</a:t>
            </a:r>
          </a:p>
          <a:p>
            <a:r>
              <a:rPr lang="en-US" dirty="0" smtClean="0"/>
              <a:t>Want Quality over Quantity</a:t>
            </a:r>
          </a:p>
          <a:p>
            <a:r>
              <a:rPr lang="en-US" dirty="0" smtClean="0"/>
              <a:t>Detail Oriented</a:t>
            </a:r>
          </a:p>
          <a:p>
            <a:r>
              <a:rPr lang="en-US" dirty="0" smtClean="0"/>
              <a:t>Set High standards and Live Them as an Example </a:t>
            </a:r>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20</a:t>
            </a:fld>
            <a:endParaRPr lang="en-US"/>
          </a:p>
        </p:txBody>
      </p:sp>
    </p:spTree>
    <p:extLst>
      <p:ext uri="{BB962C8B-B14F-4D97-AF65-F5344CB8AC3E}">
        <p14:creationId xmlns:p14="http://schemas.microsoft.com/office/powerpoint/2010/main" val="335832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21</a:t>
            </a:fld>
            <a:endParaRPr lang="en-US"/>
          </a:p>
        </p:txBody>
      </p:sp>
    </p:spTree>
    <p:extLst>
      <p:ext uri="{BB962C8B-B14F-4D97-AF65-F5344CB8AC3E}">
        <p14:creationId xmlns:p14="http://schemas.microsoft.com/office/powerpoint/2010/main" val="300147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3</a:t>
            </a:fld>
            <a:endParaRPr lang="en-US"/>
          </a:p>
        </p:txBody>
      </p:sp>
    </p:spTree>
    <p:extLst>
      <p:ext uri="{BB962C8B-B14F-4D97-AF65-F5344CB8AC3E}">
        <p14:creationId xmlns:p14="http://schemas.microsoft.com/office/powerpoint/2010/main" val="121283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many</a:t>
            </a:r>
            <a:r>
              <a:rPr lang="en-US" baseline="0" dirty="0" smtClean="0"/>
              <a:t> cases, the new phenomenon of Catering Trucks could also be considered Off Premise Catering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4</a:t>
            </a:fld>
            <a:endParaRPr lang="en-US"/>
          </a:p>
        </p:txBody>
      </p:sp>
    </p:spTree>
    <p:extLst>
      <p:ext uri="{BB962C8B-B14F-4D97-AF65-F5344CB8AC3E}">
        <p14:creationId xmlns:p14="http://schemas.microsoft.com/office/powerpoint/2010/main" val="3380247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clients</a:t>
            </a:r>
            <a:r>
              <a:rPr lang="en-US" baseline="0" dirty="0" smtClean="0"/>
              <a:t> – when hiring a caterer – have an idea of what they want – realistically or not. The trick is to deliver the clients expectations – and if it is impossible – to say so – 11 year old – Justin </a:t>
            </a:r>
            <a:r>
              <a:rPr lang="en-US" baseline="0" dirty="0" err="1" smtClean="0"/>
              <a:t>Bieber</a:t>
            </a:r>
            <a:r>
              <a:rPr lang="en-US" baseline="0" dirty="0" smtClean="0"/>
              <a:t> Birthday party.</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5</a:t>
            </a:fld>
            <a:endParaRPr lang="en-US"/>
          </a:p>
        </p:txBody>
      </p:sp>
    </p:spTree>
    <p:extLst>
      <p:ext uri="{BB962C8B-B14F-4D97-AF65-F5344CB8AC3E}">
        <p14:creationId xmlns:p14="http://schemas.microsoft.com/office/powerpoint/2010/main" val="836124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example of wedding cake at Sheraton</a:t>
            </a:r>
          </a:p>
          <a:p>
            <a:endParaRPr lang="en-US" dirty="0" smtClean="0"/>
          </a:p>
          <a:p>
            <a:r>
              <a:rPr lang="en-US" dirty="0" smtClean="0"/>
              <a:t>Review examples in textbook – page 2</a:t>
            </a:r>
          </a:p>
          <a:p>
            <a:endParaRPr lang="en-US" dirty="0" smtClean="0"/>
          </a:p>
          <a:p>
            <a:r>
              <a:rPr lang="en-US" dirty="0" smtClean="0"/>
              <a:t>There is a greater chance of oversights having an outsized impact – because at a permanent</a:t>
            </a:r>
            <a:r>
              <a:rPr lang="en-US" baseline="0" dirty="0" smtClean="0"/>
              <a:t> </a:t>
            </a:r>
            <a:r>
              <a:rPr lang="en-US" baseline="0" dirty="0" err="1" smtClean="0"/>
              <a:t>faciltity</a:t>
            </a:r>
            <a:r>
              <a:rPr lang="en-US" baseline="0" dirty="0" smtClean="0"/>
              <a:t> there is more equipment, food, supplies and personnel.</a:t>
            </a:r>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6</a:t>
            </a:fld>
            <a:endParaRPr lang="en-US"/>
          </a:p>
        </p:txBody>
      </p:sp>
    </p:spTree>
    <p:extLst>
      <p:ext uri="{BB962C8B-B14F-4D97-AF65-F5344CB8AC3E}">
        <p14:creationId xmlns:p14="http://schemas.microsoft.com/office/powerpoint/2010/main" val="1594093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Clients fail to consider such costs as:</a:t>
            </a:r>
          </a:p>
          <a:p>
            <a:r>
              <a:rPr lang="en-US" baseline="0" dirty="0" smtClean="0"/>
              <a:t>	Equipment</a:t>
            </a:r>
          </a:p>
          <a:p>
            <a:r>
              <a:rPr lang="en-US" baseline="0" dirty="0" smtClean="0"/>
              <a:t>	Décor </a:t>
            </a:r>
          </a:p>
          <a:p>
            <a:r>
              <a:rPr lang="en-US" baseline="0" dirty="0" smtClean="0"/>
              <a:t>	Special Labor</a:t>
            </a:r>
          </a:p>
          <a:p>
            <a:r>
              <a:rPr lang="en-US" baseline="0" dirty="0" smtClean="0"/>
              <a:t>	Tenting and associated costs</a:t>
            </a:r>
          </a:p>
          <a:p>
            <a:r>
              <a:rPr lang="en-US" baseline="0" dirty="0" smtClean="0"/>
              <a:t>	Transportation </a:t>
            </a:r>
          </a:p>
          <a:p>
            <a:r>
              <a:rPr lang="en-US" baseline="0" dirty="0" smtClean="0"/>
              <a:t>				Can be less expensive – but that depends on the event – OBGYN Christmas Event with Food Trucks</a:t>
            </a:r>
          </a:p>
          <a:p>
            <a:endParaRPr lang="en-US" baseline="0" dirty="0" smtClean="0"/>
          </a:p>
          <a:p>
            <a:r>
              <a:rPr lang="en-US" baseline="0" dirty="0" smtClean="0"/>
              <a:t>What could be some really fun venues? Art Museums, Aquariums, etc.</a:t>
            </a:r>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7</a:t>
            </a:fld>
            <a:endParaRPr lang="en-US"/>
          </a:p>
        </p:txBody>
      </p:sp>
    </p:spTree>
    <p:extLst>
      <p:ext uri="{BB962C8B-B14F-4D97-AF65-F5344CB8AC3E}">
        <p14:creationId xmlns:p14="http://schemas.microsoft.com/office/powerpoint/2010/main" val="3882149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 Premise Catering has a low barrier to entry – </a:t>
            </a:r>
          </a:p>
          <a:p>
            <a:r>
              <a:rPr lang="en-US" dirty="0" smtClean="0"/>
              <a:t>		4</a:t>
            </a:r>
            <a:r>
              <a:rPr lang="en-US" baseline="0" dirty="0" smtClean="0"/>
              <a:t> Rivers BBQ – small catering to 3 locations (fixed)</a:t>
            </a:r>
          </a:p>
          <a:p>
            <a:endParaRPr lang="en-US" baseline="0" dirty="0" smtClean="0"/>
          </a:p>
          <a:p>
            <a:r>
              <a:rPr lang="en-US" baseline="0" dirty="0" smtClean="0"/>
              <a:t>Advance payments – except for reliable corporations – but beware timely payment make sure of cash flow</a:t>
            </a:r>
          </a:p>
          <a:p>
            <a:endParaRPr lang="en-US" baseline="0" dirty="0" smtClean="0"/>
          </a:p>
          <a:p>
            <a:r>
              <a:rPr lang="en-US" baseline="0" dirty="0" smtClean="0"/>
              <a:t>Limited start up – some start in own kitchen – but also can use church </a:t>
            </a:r>
            <a:r>
              <a:rPr lang="en-US" baseline="0" dirty="0" err="1" smtClean="0"/>
              <a:t>facililities</a:t>
            </a:r>
            <a:r>
              <a:rPr lang="en-US" baseline="0" dirty="0" smtClean="0"/>
              <a:t>, </a:t>
            </a:r>
            <a:r>
              <a:rPr lang="en-US" baseline="0" dirty="0" err="1" smtClean="0"/>
              <a:t>comissaries</a:t>
            </a:r>
            <a:r>
              <a:rPr lang="en-US" baseline="0" dirty="0" smtClean="0"/>
              <a:t>, existing commercial kitchens – can rent any equipment needed rather than carry a large inventory.</a:t>
            </a:r>
          </a:p>
          <a:p>
            <a:endParaRPr lang="en-US" baseline="0" dirty="0" smtClean="0"/>
          </a:p>
          <a:p>
            <a:r>
              <a:rPr lang="en-US" baseline="0" dirty="0" smtClean="0"/>
              <a:t>Can forecast food better than a restaurant, need only buy what is needed for the event. </a:t>
            </a:r>
          </a:p>
          <a:p>
            <a:endParaRPr lang="en-US" baseline="0" dirty="0" smtClean="0"/>
          </a:p>
          <a:p>
            <a:r>
              <a:rPr lang="en-US" baseline="0" dirty="0" smtClean="0"/>
              <a:t>Additional revenues by providing flowers, entertainment, additional décor. This involves hiring other professionals – remember they represent you!</a:t>
            </a:r>
          </a:p>
          <a:p>
            <a:endParaRPr lang="en-US" baseline="0" dirty="0" smtClean="0"/>
          </a:p>
          <a:p>
            <a:r>
              <a:rPr lang="en-US" baseline="0" dirty="0" smtClean="0"/>
              <a:t>Direct payment – unlike the entertainment hired, the client pays you </a:t>
            </a:r>
            <a:r>
              <a:rPr lang="en-US" baseline="0" dirty="0" err="1" smtClean="0"/>
              <a:t>direclty</a:t>
            </a:r>
            <a:endParaRPr lang="en-US" baseline="0" dirty="0" smtClean="0"/>
          </a:p>
          <a:p>
            <a:endParaRPr lang="en-US" baseline="0" dirty="0" smtClean="0"/>
          </a:p>
          <a:p>
            <a:r>
              <a:rPr lang="en-US" baseline="0" dirty="0" smtClean="0"/>
              <a:t>Advance forecasting – parties are generally booked weeks if not month’s in advance– although the booking window can be short term. Able to plan effectively</a:t>
            </a:r>
          </a:p>
          <a:p>
            <a:endParaRPr lang="en-US" baseline="0" dirty="0" smtClean="0"/>
          </a:p>
          <a:p>
            <a:r>
              <a:rPr lang="en-US" baseline="0" dirty="0" smtClean="0"/>
              <a:t>Generate tremendous word of mouth – good and bad – Social Media!</a:t>
            </a:r>
          </a:p>
          <a:p>
            <a:endParaRPr lang="en-US" baseline="0" dirty="0" smtClean="0"/>
          </a:p>
          <a:p>
            <a:r>
              <a:rPr lang="en-US" baseline="0" dirty="0" smtClean="0"/>
              <a:t>Selective with clients – as long as it is ethical and non discriminatory. No laws telling who you can or cannot take. You can walk away if the client just doesn’t get it or begins to act unethically or morally wrong.</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00C8F2-9793-904A-B71D-E8BD4192322A}" type="slidenum">
              <a:rPr lang="en-US" smtClean="0"/>
              <a:t>8</a:t>
            </a:fld>
            <a:endParaRPr lang="en-US"/>
          </a:p>
        </p:txBody>
      </p:sp>
    </p:spTree>
    <p:extLst>
      <p:ext uri="{BB962C8B-B14F-4D97-AF65-F5344CB8AC3E}">
        <p14:creationId xmlns:p14="http://schemas.microsoft.com/office/powerpoint/2010/main" val="2237030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0C8F2-9793-904A-B71D-E8BD4192322A}" type="slidenum">
              <a:rPr lang="en-US" smtClean="0"/>
              <a:t>9</a:t>
            </a:fld>
            <a:endParaRPr lang="en-US"/>
          </a:p>
        </p:txBody>
      </p:sp>
    </p:spTree>
    <p:extLst>
      <p:ext uri="{BB962C8B-B14F-4D97-AF65-F5344CB8AC3E}">
        <p14:creationId xmlns:p14="http://schemas.microsoft.com/office/powerpoint/2010/main" val="172208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1/3/14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Catering and Banquet </a:t>
            </a:r>
            <a:r>
              <a:rPr lang="en-US" dirty="0" err="1" smtClean="0"/>
              <a:t>Mgmt</a:t>
            </a:r>
            <a:endParaRPr lang="en-US" dirty="0"/>
          </a:p>
        </p:txBody>
      </p:sp>
      <p:sp>
        <p:nvSpPr>
          <p:cNvPr id="3" name="Subtitle 2"/>
          <p:cNvSpPr>
            <a:spLocks noGrp="1"/>
          </p:cNvSpPr>
          <p:nvPr>
            <p:ph type="subTitle" idx="1"/>
          </p:nvPr>
        </p:nvSpPr>
        <p:spPr/>
        <p:txBody>
          <a:bodyPr/>
          <a:lstStyle/>
          <a:p>
            <a:r>
              <a:rPr lang="en-US" dirty="0" smtClean="0"/>
              <a:t>Instructor: W. Raleigh Whitehurst</a:t>
            </a:r>
            <a:endParaRPr lang="en-US" dirty="0"/>
          </a:p>
        </p:txBody>
      </p:sp>
    </p:spTree>
    <p:extLst>
      <p:ext uri="{BB962C8B-B14F-4D97-AF65-F5344CB8AC3E}">
        <p14:creationId xmlns:p14="http://schemas.microsoft.com/office/powerpoint/2010/main" val="1251985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 Experience</a:t>
            </a:r>
          </a:p>
          <a:p>
            <a:r>
              <a:rPr lang="en-US" dirty="0" smtClean="0"/>
              <a:t>Passion</a:t>
            </a:r>
          </a:p>
          <a:p>
            <a:r>
              <a:rPr lang="en-US" dirty="0" smtClean="0"/>
              <a:t>Entrepreneurial – will to take risks</a:t>
            </a:r>
          </a:p>
          <a:p>
            <a:r>
              <a:rPr lang="en-US" dirty="0" smtClean="0"/>
              <a:t>Basic Business Knowledge</a:t>
            </a:r>
          </a:p>
          <a:p>
            <a:r>
              <a:rPr lang="en-US" dirty="0" smtClean="0"/>
              <a:t>Ability to Plan Organize, Execute and Control</a:t>
            </a:r>
          </a:p>
          <a:p>
            <a:r>
              <a:rPr lang="en-US" dirty="0" smtClean="0"/>
              <a:t>Ability to Communicate Effectively </a:t>
            </a:r>
          </a:p>
          <a:p>
            <a:r>
              <a:rPr lang="en-US" dirty="0" smtClean="0"/>
              <a:t>Willingness to take calculated risks</a:t>
            </a:r>
          </a:p>
          <a:p>
            <a:pPr lvl="6"/>
            <a:r>
              <a:rPr lang="en-US" dirty="0" smtClean="0"/>
              <a:t>There’s even More…….</a:t>
            </a:r>
            <a:endParaRPr lang="en-US" dirty="0"/>
          </a:p>
        </p:txBody>
      </p:sp>
      <p:sp>
        <p:nvSpPr>
          <p:cNvPr id="3" name="Title 2"/>
          <p:cNvSpPr>
            <a:spLocks noGrp="1"/>
          </p:cNvSpPr>
          <p:nvPr>
            <p:ph type="title"/>
          </p:nvPr>
        </p:nvSpPr>
        <p:spPr/>
        <p:txBody>
          <a:bodyPr/>
          <a:lstStyle/>
          <a:p>
            <a:r>
              <a:rPr lang="en-US" dirty="0" smtClean="0"/>
              <a:t>To Be Successful</a:t>
            </a:r>
            <a:endParaRPr lang="en-US" dirty="0"/>
          </a:p>
        </p:txBody>
      </p:sp>
    </p:spTree>
    <p:extLst>
      <p:ext uri="{BB962C8B-B14F-4D97-AF65-F5344CB8AC3E}">
        <p14:creationId xmlns:p14="http://schemas.microsoft.com/office/powerpoint/2010/main" val="216114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Sound Mind and Body</a:t>
            </a:r>
          </a:p>
          <a:p>
            <a:r>
              <a:rPr lang="en-US" dirty="0" smtClean="0"/>
              <a:t>Creativity</a:t>
            </a:r>
          </a:p>
          <a:p>
            <a:r>
              <a:rPr lang="en-US" dirty="0" smtClean="0"/>
              <a:t>Dependability</a:t>
            </a:r>
          </a:p>
          <a:p>
            <a:r>
              <a:rPr lang="en-US" dirty="0" smtClean="0"/>
              <a:t>Open Mind</a:t>
            </a:r>
          </a:p>
          <a:p>
            <a:r>
              <a:rPr lang="en-US" dirty="0" smtClean="0"/>
              <a:t>Ability to meet the needs of the clients</a:t>
            </a:r>
          </a:p>
          <a:p>
            <a:r>
              <a:rPr lang="en-US" dirty="0" smtClean="0"/>
              <a:t>Ability to project a good image</a:t>
            </a:r>
          </a:p>
          <a:p>
            <a:r>
              <a:rPr lang="en-US" dirty="0" smtClean="0"/>
              <a:t>Sense of Humor</a:t>
            </a:r>
            <a:endParaRPr lang="en-US" dirty="0"/>
          </a:p>
        </p:txBody>
      </p:sp>
      <p:sp>
        <p:nvSpPr>
          <p:cNvPr id="3" name="Title 2"/>
          <p:cNvSpPr>
            <a:spLocks noGrp="1"/>
          </p:cNvSpPr>
          <p:nvPr>
            <p:ph type="title"/>
          </p:nvPr>
        </p:nvSpPr>
        <p:spPr/>
        <p:txBody>
          <a:bodyPr/>
          <a:lstStyle/>
          <a:p>
            <a:r>
              <a:rPr lang="en-US" dirty="0" smtClean="0"/>
              <a:t>What it takes continued:</a:t>
            </a:r>
            <a:endParaRPr lang="en-US" dirty="0"/>
          </a:p>
        </p:txBody>
      </p:sp>
    </p:spTree>
    <p:extLst>
      <p:ext uri="{BB962C8B-B14F-4D97-AF65-F5344CB8AC3E}">
        <p14:creationId xmlns:p14="http://schemas.microsoft.com/office/powerpoint/2010/main" val="3881614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 your Strategic Plan – Know where you are want to go.</a:t>
            </a:r>
          </a:p>
          <a:p>
            <a:pPr lvl="1"/>
            <a:endParaRPr lang="en-US" dirty="0"/>
          </a:p>
          <a:p>
            <a:pPr lvl="1"/>
            <a:r>
              <a:rPr lang="en-US" dirty="0" smtClean="0"/>
              <a:t>Start with a statement of core values</a:t>
            </a:r>
          </a:p>
          <a:p>
            <a:pPr lvl="2"/>
            <a:r>
              <a:rPr lang="en-US" dirty="0" smtClean="0"/>
              <a:t>Should include client satisfaction, ethical practices, staff satisfaction, training, motivation and environmental awareness.</a:t>
            </a:r>
          </a:p>
          <a:p>
            <a:endParaRPr lang="en-US" dirty="0"/>
          </a:p>
        </p:txBody>
      </p:sp>
      <p:sp>
        <p:nvSpPr>
          <p:cNvPr id="3" name="Title 2"/>
          <p:cNvSpPr>
            <a:spLocks noGrp="1"/>
          </p:cNvSpPr>
          <p:nvPr>
            <p:ph type="title"/>
          </p:nvPr>
        </p:nvSpPr>
        <p:spPr/>
        <p:txBody>
          <a:bodyPr/>
          <a:lstStyle/>
          <a:p>
            <a:r>
              <a:rPr lang="en-US" dirty="0" smtClean="0"/>
              <a:t>Managing the Operation</a:t>
            </a:r>
            <a:endParaRPr lang="en-US" dirty="0"/>
          </a:p>
        </p:txBody>
      </p:sp>
    </p:spTree>
    <p:extLst>
      <p:ext uri="{BB962C8B-B14F-4D97-AF65-F5344CB8AC3E}">
        <p14:creationId xmlns:p14="http://schemas.microsoft.com/office/powerpoint/2010/main" val="2800147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From the Core Values comes the Mission Statement:</a:t>
            </a:r>
          </a:p>
          <a:p>
            <a:pPr marL="0" indent="0">
              <a:buNone/>
            </a:pPr>
            <a:r>
              <a:rPr lang="en-US" sz="1800" dirty="0" smtClean="0"/>
              <a:t>“XYZ catering is committed to providing outstanding events through excellence in food and service that results in repeat clients and company growth”</a:t>
            </a:r>
          </a:p>
          <a:p>
            <a:pPr marL="0" indent="0">
              <a:buNone/>
            </a:pPr>
            <a:endParaRPr lang="en-US" dirty="0"/>
          </a:p>
          <a:p>
            <a:pPr marL="0" indent="0">
              <a:buNone/>
            </a:pPr>
            <a:r>
              <a:rPr lang="en-US" dirty="0" smtClean="0"/>
              <a:t>From the Mission Statement to the Vision Statement:</a:t>
            </a:r>
          </a:p>
          <a:p>
            <a:pPr marL="0" indent="0">
              <a:buNone/>
            </a:pPr>
            <a:endParaRPr lang="en-US" dirty="0" smtClean="0"/>
          </a:p>
          <a:p>
            <a:pPr marL="0" indent="0">
              <a:buNone/>
            </a:pPr>
            <a:r>
              <a:rPr lang="en-US" sz="1800" dirty="0" smtClean="0"/>
              <a:t>“In 5 years XYZ Catering will be the leading Off Premise Catering firm in the community with a strong record of service with sincerity”</a:t>
            </a:r>
          </a:p>
          <a:p>
            <a:pPr marL="301943" lvl="1" indent="0">
              <a:buNone/>
            </a:pPr>
            <a:endParaRPr lang="en-US" sz="1800" dirty="0"/>
          </a:p>
        </p:txBody>
      </p:sp>
      <p:sp>
        <p:nvSpPr>
          <p:cNvPr id="3" name="Title 2"/>
          <p:cNvSpPr>
            <a:spLocks noGrp="1"/>
          </p:cNvSpPr>
          <p:nvPr>
            <p:ph type="title"/>
          </p:nvPr>
        </p:nvSpPr>
        <p:spPr/>
        <p:txBody>
          <a:bodyPr/>
          <a:lstStyle/>
          <a:p>
            <a:r>
              <a:rPr lang="en-US" dirty="0" smtClean="0"/>
              <a:t>Mission &amp; Vision Statements</a:t>
            </a:r>
            <a:endParaRPr lang="en-US" dirty="0"/>
          </a:p>
        </p:txBody>
      </p:sp>
    </p:spTree>
    <p:extLst>
      <p:ext uri="{BB962C8B-B14F-4D97-AF65-F5344CB8AC3E}">
        <p14:creationId xmlns:p14="http://schemas.microsoft.com/office/powerpoint/2010/main" val="3783469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SPECIFIC</a:t>
            </a:r>
          </a:p>
          <a:p>
            <a:r>
              <a:rPr lang="en-US" sz="3200" dirty="0" smtClean="0"/>
              <a:t>MEASURABLE</a:t>
            </a:r>
          </a:p>
          <a:p>
            <a:r>
              <a:rPr lang="en-US" sz="3200" dirty="0" smtClean="0"/>
              <a:t>ATTAINABLE</a:t>
            </a:r>
          </a:p>
          <a:p>
            <a:r>
              <a:rPr lang="en-US" sz="3200" dirty="0" smtClean="0"/>
              <a:t>RELEVANT</a:t>
            </a:r>
          </a:p>
          <a:p>
            <a:r>
              <a:rPr lang="en-US" sz="3200" dirty="0" smtClean="0"/>
              <a:t>TIME BOUND</a:t>
            </a:r>
            <a:endParaRPr lang="en-US" sz="3200" dirty="0"/>
          </a:p>
        </p:txBody>
      </p:sp>
      <p:sp>
        <p:nvSpPr>
          <p:cNvPr id="3" name="Title 2"/>
          <p:cNvSpPr>
            <a:spLocks noGrp="1"/>
          </p:cNvSpPr>
          <p:nvPr>
            <p:ph type="title"/>
          </p:nvPr>
        </p:nvSpPr>
        <p:spPr/>
        <p:txBody>
          <a:bodyPr/>
          <a:lstStyle/>
          <a:p>
            <a:r>
              <a:rPr lang="en-US" dirty="0" smtClean="0"/>
              <a:t>Statements must be S.M.A.R.T.</a:t>
            </a:r>
            <a:endParaRPr lang="en-US" dirty="0"/>
          </a:p>
        </p:txBody>
      </p:sp>
    </p:spTree>
    <p:extLst>
      <p:ext uri="{BB962C8B-B14F-4D97-AF65-F5344CB8AC3E}">
        <p14:creationId xmlns:p14="http://schemas.microsoft.com/office/powerpoint/2010/main" val="676022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Hands on Attention to the smallest details – you cannot run this type of business form behind a desk</a:t>
            </a:r>
          </a:p>
          <a:p>
            <a:endParaRPr lang="en-US" dirty="0" smtClean="0"/>
          </a:p>
          <a:p>
            <a:r>
              <a:rPr lang="en-US" dirty="0" smtClean="0"/>
              <a:t>Get feedback from clients and staff</a:t>
            </a:r>
          </a:p>
          <a:p>
            <a:r>
              <a:rPr lang="en-US" dirty="0" smtClean="0"/>
              <a:t>Oversee the staff during the function</a:t>
            </a:r>
          </a:p>
          <a:p>
            <a:r>
              <a:rPr lang="en-US" dirty="0" smtClean="0"/>
              <a:t>Jump in and help when needed</a:t>
            </a:r>
          </a:p>
          <a:p>
            <a:r>
              <a:rPr lang="en-US" dirty="0" smtClean="0"/>
              <a:t>Leaders are out front </a:t>
            </a:r>
            <a:endParaRPr lang="en-US" dirty="0"/>
          </a:p>
        </p:txBody>
      </p:sp>
      <p:sp>
        <p:nvSpPr>
          <p:cNvPr id="3" name="Title 2"/>
          <p:cNvSpPr>
            <a:spLocks noGrp="1"/>
          </p:cNvSpPr>
          <p:nvPr>
            <p:ph type="title"/>
          </p:nvPr>
        </p:nvSpPr>
        <p:spPr/>
        <p:txBody>
          <a:bodyPr/>
          <a:lstStyle/>
          <a:p>
            <a:r>
              <a:rPr lang="en-US" dirty="0" smtClean="0"/>
              <a:t>Management &amp; Leadership</a:t>
            </a:r>
            <a:endParaRPr lang="en-US" dirty="0"/>
          </a:p>
        </p:txBody>
      </p:sp>
    </p:spTree>
    <p:extLst>
      <p:ext uri="{BB962C8B-B14F-4D97-AF65-F5344CB8AC3E}">
        <p14:creationId xmlns:p14="http://schemas.microsoft.com/office/powerpoint/2010/main" val="248025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Do what you say you will</a:t>
            </a:r>
          </a:p>
          <a:p>
            <a:r>
              <a:rPr lang="en-US" dirty="0" smtClean="0"/>
              <a:t>Give prices and commitments only after you have all the facts</a:t>
            </a:r>
          </a:p>
          <a:p>
            <a:r>
              <a:rPr lang="en-US" dirty="0" smtClean="0"/>
              <a:t>Treat all with respect</a:t>
            </a:r>
          </a:p>
          <a:p>
            <a:r>
              <a:rPr lang="en-US" dirty="0" smtClean="0"/>
              <a:t>Build relationships with clients</a:t>
            </a:r>
          </a:p>
          <a:p>
            <a:r>
              <a:rPr lang="en-US" dirty="0" smtClean="0"/>
              <a:t>Be on Time</a:t>
            </a:r>
          </a:p>
          <a:p>
            <a:r>
              <a:rPr lang="en-US" dirty="0" smtClean="0"/>
              <a:t>Be Honest</a:t>
            </a:r>
          </a:p>
          <a:p>
            <a:r>
              <a:rPr lang="en-US" dirty="0" smtClean="0"/>
              <a:t>Stand behind your work</a:t>
            </a:r>
          </a:p>
          <a:p>
            <a:r>
              <a:rPr lang="en-US" dirty="0" smtClean="0"/>
              <a:t>Be strong in the face of abuse and do not pass it on!</a:t>
            </a:r>
          </a:p>
          <a:p>
            <a:r>
              <a:rPr lang="en-US" dirty="0" smtClean="0"/>
              <a:t>Dress Professionally</a:t>
            </a:r>
          </a:p>
          <a:p>
            <a:r>
              <a:rPr lang="en-US" dirty="0" smtClean="0"/>
              <a:t>Enjoy your work – or you will burn out!</a:t>
            </a:r>
            <a:endParaRPr lang="en-US" dirty="0"/>
          </a:p>
        </p:txBody>
      </p:sp>
      <p:sp>
        <p:nvSpPr>
          <p:cNvPr id="3" name="Title 2"/>
          <p:cNvSpPr>
            <a:spLocks noGrp="1"/>
          </p:cNvSpPr>
          <p:nvPr>
            <p:ph type="title"/>
          </p:nvPr>
        </p:nvSpPr>
        <p:spPr/>
        <p:txBody>
          <a:bodyPr/>
          <a:lstStyle/>
          <a:p>
            <a:r>
              <a:rPr lang="en-US" dirty="0" smtClean="0"/>
              <a:t>Professionalism and Courtesy</a:t>
            </a:r>
            <a:endParaRPr lang="en-US" dirty="0"/>
          </a:p>
        </p:txBody>
      </p:sp>
    </p:spTree>
    <p:extLst>
      <p:ext uri="{BB962C8B-B14F-4D97-AF65-F5344CB8AC3E}">
        <p14:creationId xmlns:p14="http://schemas.microsoft.com/office/powerpoint/2010/main" val="599368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50115"/>
            <a:ext cx="7408333" cy="3976048"/>
          </a:xfrm>
        </p:spPr>
        <p:txBody>
          <a:bodyPr/>
          <a:lstStyle/>
          <a:p>
            <a:pPr marL="0" indent="0" algn="just">
              <a:buNone/>
            </a:pPr>
            <a:r>
              <a:rPr lang="en-US" dirty="0" smtClean="0"/>
              <a:t>“A Good Reputation is more valuable than money”</a:t>
            </a:r>
          </a:p>
          <a:p>
            <a:pPr marL="0" indent="0" algn="just">
              <a:buNone/>
            </a:pPr>
            <a:endParaRPr lang="en-US" dirty="0" smtClean="0"/>
          </a:p>
          <a:p>
            <a:pPr marL="0" indent="0" algn="ctr">
              <a:buNone/>
            </a:pPr>
            <a:r>
              <a:rPr lang="en-US" dirty="0" smtClean="0"/>
              <a:t>Truth in menus</a:t>
            </a:r>
          </a:p>
          <a:p>
            <a:pPr marL="0" indent="0" algn="ctr">
              <a:buNone/>
            </a:pPr>
            <a:r>
              <a:rPr lang="en-US" dirty="0" smtClean="0"/>
              <a:t>Misleading advertising</a:t>
            </a:r>
          </a:p>
          <a:p>
            <a:pPr marL="0" indent="0" algn="ctr">
              <a:buNone/>
            </a:pPr>
            <a:r>
              <a:rPr lang="en-US" dirty="0" smtClean="0"/>
              <a:t>Unjustified and last minute add </a:t>
            </a:r>
            <a:r>
              <a:rPr lang="en-US" dirty="0" err="1" smtClean="0"/>
              <a:t>ons</a:t>
            </a:r>
            <a:endParaRPr lang="en-US" dirty="0" smtClean="0"/>
          </a:p>
          <a:p>
            <a:pPr marL="0" indent="0" algn="ctr">
              <a:buNone/>
            </a:pPr>
            <a:r>
              <a:rPr lang="en-US" dirty="0" smtClean="0"/>
              <a:t>Greed – taking more work than be handled</a:t>
            </a:r>
          </a:p>
          <a:p>
            <a:pPr marL="0" indent="0" algn="ctr">
              <a:buNone/>
            </a:pPr>
            <a:r>
              <a:rPr lang="en-US" dirty="0" smtClean="0"/>
              <a:t>Bad Mouthing the Competition</a:t>
            </a:r>
          </a:p>
          <a:p>
            <a:pPr marL="0" indent="0" algn="ctr">
              <a:buNone/>
            </a:pPr>
            <a:r>
              <a:rPr lang="en-US" dirty="0" smtClean="0"/>
              <a:t>Kick backs under the table </a:t>
            </a:r>
          </a:p>
          <a:p>
            <a:pPr marL="0" indent="0" algn="ctr">
              <a:buNone/>
            </a:pPr>
            <a:r>
              <a:rPr lang="en-US" dirty="0" smtClean="0"/>
              <a:t>Under reporting income</a:t>
            </a:r>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Ethics-</a:t>
            </a:r>
            <a:br>
              <a:rPr lang="en-US" dirty="0" smtClean="0"/>
            </a:br>
            <a:r>
              <a:rPr lang="en-US" dirty="0" smtClean="0"/>
              <a:t> </a:t>
            </a:r>
            <a:r>
              <a:rPr lang="en-US" sz="3600" dirty="0" smtClean="0"/>
              <a:t>or the “Man in the Mirror”</a:t>
            </a:r>
            <a:endParaRPr lang="en-US" sz="3600" dirty="0"/>
          </a:p>
        </p:txBody>
      </p:sp>
    </p:spTree>
    <p:extLst>
      <p:ext uri="{BB962C8B-B14F-4D97-AF65-F5344CB8AC3E}">
        <p14:creationId xmlns:p14="http://schemas.microsoft.com/office/powerpoint/2010/main" val="3583075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Manage Stress</a:t>
            </a:r>
          </a:p>
          <a:p>
            <a:endParaRPr lang="en-US" sz="3200" dirty="0" smtClean="0"/>
          </a:p>
          <a:p>
            <a:r>
              <a:rPr lang="en-US" sz="3200" dirty="0" smtClean="0"/>
              <a:t>Time Management </a:t>
            </a:r>
          </a:p>
          <a:p>
            <a:endParaRPr lang="en-US" sz="3200" dirty="0"/>
          </a:p>
          <a:p>
            <a:r>
              <a:rPr lang="en-US" sz="3200" dirty="0" smtClean="0"/>
              <a:t>Get Organized</a:t>
            </a:r>
          </a:p>
        </p:txBody>
      </p:sp>
      <p:sp>
        <p:nvSpPr>
          <p:cNvPr id="3" name="Title 2"/>
          <p:cNvSpPr>
            <a:spLocks noGrp="1"/>
          </p:cNvSpPr>
          <p:nvPr>
            <p:ph type="title"/>
          </p:nvPr>
        </p:nvSpPr>
        <p:spPr/>
        <p:txBody>
          <a:bodyPr/>
          <a:lstStyle/>
          <a:p>
            <a:r>
              <a:rPr lang="en-US" dirty="0" smtClean="0"/>
              <a:t>Personal Management</a:t>
            </a:r>
            <a:endParaRPr lang="en-US" dirty="0"/>
          </a:p>
        </p:txBody>
      </p:sp>
    </p:spTree>
    <p:extLst>
      <p:ext uri="{BB962C8B-B14F-4D97-AF65-F5344CB8AC3E}">
        <p14:creationId xmlns:p14="http://schemas.microsoft.com/office/powerpoint/2010/main" val="2919426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 50,000 off premise caterers</a:t>
            </a:r>
          </a:p>
          <a:p>
            <a:pPr lvl="1"/>
            <a:r>
              <a:rPr lang="en-US" dirty="0" smtClean="0"/>
              <a:t>Competition is increasing Set yourself Apart – “Different , Better, Special” </a:t>
            </a:r>
          </a:p>
          <a:p>
            <a:r>
              <a:rPr lang="en-US" dirty="0" smtClean="0"/>
              <a:t>Staffing is always a challenge</a:t>
            </a:r>
          </a:p>
          <a:p>
            <a:r>
              <a:rPr lang="en-US" dirty="0" smtClean="0"/>
              <a:t>High tech is great – but service is key</a:t>
            </a:r>
          </a:p>
          <a:p>
            <a:endParaRPr lang="en-US" dirty="0"/>
          </a:p>
          <a:p>
            <a:r>
              <a:rPr lang="en-US" dirty="0" smtClean="0"/>
              <a:t>Service Based Economy to an Experience based Economy</a:t>
            </a:r>
          </a:p>
          <a:p>
            <a:endParaRPr lang="en-US" dirty="0"/>
          </a:p>
        </p:txBody>
      </p:sp>
      <p:sp>
        <p:nvSpPr>
          <p:cNvPr id="3" name="Title 2"/>
          <p:cNvSpPr>
            <a:spLocks noGrp="1"/>
          </p:cNvSpPr>
          <p:nvPr>
            <p:ph type="title"/>
          </p:nvPr>
        </p:nvSpPr>
        <p:spPr/>
        <p:txBody>
          <a:bodyPr/>
          <a:lstStyle/>
          <a:p>
            <a:r>
              <a:rPr lang="en-US" dirty="0" smtClean="0"/>
              <a:t>Catering in the Future</a:t>
            </a:r>
            <a:endParaRPr lang="en-US" dirty="0"/>
          </a:p>
        </p:txBody>
      </p:sp>
    </p:spTree>
    <p:extLst>
      <p:ext uri="{BB962C8B-B14F-4D97-AF65-F5344CB8AC3E}">
        <p14:creationId xmlns:p14="http://schemas.microsoft.com/office/powerpoint/2010/main" val="3797373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78182"/>
            <a:ext cx="7408333" cy="4652388"/>
          </a:xfrm>
        </p:spPr>
        <p:txBody>
          <a:bodyPr>
            <a:normAutofit/>
          </a:bodyPr>
          <a:lstStyle/>
          <a:p>
            <a:pPr marL="0" indent="0">
              <a:buNone/>
            </a:pPr>
            <a:r>
              <a:rPr lang="en-US" dirty="0" smtClean="0"/>
              <a:t>Attendance –</a:t>
            </a:r>
          </a:p>
          <a:p>
            <a:pPr marL="0" indent="0">
              <a:buNone/>
            </a:pPr>
            <a:r>
              <a:rPr lang="en-US" dirty="0"/>
              <a:t>	</a:t>
            </a:r>
            <a:r>
              <a:rPr lang="en-US" sz="2000" u="sng" dirty="0" smtClean="0"/>
              <a:t>Just like baseball – 3 strikes (absences) and you are out</a:t>
            </a:r>
            <a:endParaRPr lang="en-US" sz="2000" u="sng" dirty="0"/>
          </a:p>
          <a:p>
            <a:pPr marL="0" indent="0">
              <a:buNone/>
            </a:pPr>
            <a:r>
              <a:rPr lang="en-US" sz="2000" dirty="0" smtClean="0"/>
              <a:t>	Tardy/Late – up to 6 minutes late – loss of ½ attendance points</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r>
              <a:rPr lang="en-US" sz="2000" dirty="0" smtClean="0"/>
              <a:t> </a:t>
            </a:r>
          </a:p>
          <a:p>
            <a:pPr marL="0" indent="0">
              <a:buNone/>
            </a:pPr>
            <a:r>
              <a:rPr lang="en-US" sz="2000" dirty="0"/>
              <a:t>	</a:t>
            </a:r>
            <a:r>
              <a:rPr lang="en-US" sz="2000" dirty="0" smtClean="0"/>
              <a:t>Leave early same thing!</a:t>
            </a:r>
          </a:p>
          <a:p>
            <a:pPr marL="0" indent="0">
              <a:buNone/>
            </a:pPr>
            <a:r>
              <a:rPr lang="en-US" sz="2000" dirty="0" smtClean="0"/>
              <a:t>	Attendance points awarded daily </a:t>
            </a:r>
            <a:endParaRPr lang="en-US" dirty="0"/>
          </a:p>
          <a:p>
            <a:pPr marL="0" indent="0">
              <a:buNone/>
            </a:pPr>
            <a:r>
              <a:rPr lang="en-US" dirty="0" smtClean="0"/>
              <a:t>Participation – </a:t>
            </a:r>
          </a:p>
          <a:p>
            <a:pPr marL="0" indent="0">
              <a:buNone/>
            </a:pPr>
            <a:r>
              <a:rPr lang="en-US" sz="2000" dirty="0" smtClean="0"/>
              <a:t>	Active interest and participation in the topic,</a:t>
            </a:r>
          </a:p>
          <a:p>
            <a:pPr marL="0" indent="0">
              <a:buNone/>
            </a:pPr>
            <a:r>
              <a:rPr lang="en-US" sz="2000" dirty="0" smtClean="0"/>
              <a:t> 	Texting, Conversing with neighbors, sleeping, </a:t>
            </a:r>
            <a:r>
              <a:rPr lang="en-US" sz="2000" dirty="0" smtClean="0"/>
              <a:t> </a:t>
            </a:r>
            <a:r>
              <a:rPr lang="en-US" sz="2000" dirty="0" smtClean="0"/>
              <a:t>are not </a:t>
            </a:r>
            <a:r>
              <a:rPr lang="en-US" sz="2000" dirty="0" smtClean="0"/>
              <a:t>	considered </a:t>
            </a:r>
            <a:r>
              <a:rPr lang="en-US" sz="2000" dirty="0" smtClean="0"/>
              <a:t>participation and could </a:t>
            </a:r>
            <a:r>
              <a:rPr lang="en-US" sz="2000" dirty="0" smtClean="0"/>
              <a:t>result </a:t>
            </a:r>
            <a:r>
              <a:rPr lang="en-US" sz="2000" dirty="0" smtClean="0"/>
              <a:t>in loss of points	</a:t>
            </a:r>
            <a:endParaRPr lang="en-US" sz="2000" dirty="0"/>
          </a:p>
          <a:p>
            <a:pPr marL="0" indent="0" algn="ctr">
              <a:buNone/>
            </a:pPr>
            <a:r>
              <a:rPr lang="en-US" dirty="0" smtClean="0"/>
              <a:t>Attendance and Participation are </a:t>
            </a:r>
            <a:r>
              <a:rPr lang="en-US" dirty="0" smtClean="0"/>
              <a:t>20% </a:t>
            </a:r>
            <a:r>
              <a:rPr lang="en-US" dirty="0" smtClean="0"/>
              <a:t>of Final Grade</a:t>
            </a:r>
            <a:endParaRPr lang="en-US" dirty="0"/>
          </a:p>
        </p:txBody>
      </p:sp>
      <p:sp>
        <p:nvSpPr>
          <p:cNvPr id="3" name="Title 2"/>
          <p:cNvSpPr>
            <a:spLocks noGrp="1"/>
          </p:cNvSpPr>
          <p:nvPr>
            <p:ph type="title"/>
          </p:nvPr>
        </p:nvSpPr>
        <p:spPr/>
        <p:txBody>
          <a:bodyPr/>
          <a:lstStyle/>
          <a:p>
            <a:r>
              <a:rPr lang="en-US" dirty="0" smtClean="0"/>
              <a:t>Grading</a:t>
            </a:r>
            <a:endParaRPr lang="en-US" dirty="0"/>
          </a:p>
        </p:txBody>
      </p:sp>
    </p:spTree>
    <p:extLst>
      <p:ext uri="{BB962C8B-B14F-4D97-AF65-F5344CB8AC3E}">
        <p14:creationId xmlns:p14="http://schemas.microsoft.com/office/powerpoint/2010/main" val="4022736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Take Calculated Risks</a:t>
            </a:r>
          </a:p>
          <a:p>
            <a:r>
              <a:rPr lang="en-US" dirty="0" smtClean="0"/>
              <a:t>Have Concern for Others</a:t>
            </a:r>
          </a:p>
          <a:p>
            <a:r>
              <a:rPr lang="en-US" dirty="0" smtClean="0"/>
              <a:t>Keep up on Trends</a:t>
            </a:r>
          </a:p>
          <a:p>
            <a:r>
              <a:rPr lang="en-US" dirty="0" smtClean="0"/>
              <a:t>Prioritize well and have good Time Management Skills</a:t>
            </a:r>
          </a:p>
          <a:p>
            <a:r>
              <a:rPr lang="en-US" dirty="0" smtClean="0"/>
              <a:t>Want Quality over Quantity</a:t>
            </a:r>
          </a:p>
          <a:p>
            <a:r>
              <a:rPr lang="en-US" dirty="0" smtClean="0"/>
              <a:t>Detail Oriented</a:t>
            </a:r>
          </a:p>
          <a:p>
            <a:r>
              <a:rPr lang="en-US" dirty="0" smtClean="0"/>
              <a:t>Set High standards and Live Them as an Example</a:t>
            </a:r>
          </a:p>
        </p:txBody>
      </p:sp>
      <p:sp>
        <p:nvSpPr>
          <p:cNvPr id="3" name="Title 2"/>
          <p:cNvSpPr>
            <a:spLocks noGrp="1"/>
          </p:cNvSpPr>
          <p:nvPr>
            <p:ph type="title"/>
          </p:nvPr>
        </p:nvSpPr>
        <p:spPr/>
        <p:txBody>
          <a:bodyPr>
            <a:normAutofit fontScale="90000"/>
          </a:bodyPr>
          <a:lstStyle/>
          <a:p>
            <a:r>
              <a:rPr lang="en-US" dirty="0" smtClean="0"/>
              <a:t>7 Habits of Highly Successful Caterers </a:t>
            </a:r>
            <a:br>
              <a:rPr lang="en-US" dirty="0" smtClean="0"/>
            </a:br>
            <a:r>
              <a:rPr lang="en-US" sz="2700" dirty="0" smtClean="0"/>
              <a:t>(with apologies to Steven Covey)</a:t>
            </a:r>
            <a:endParaRPr lang="en-US" sz="2700" dirty="0"/>
          </a:p>
        </p:txBody>
      </p:sp>
    </p:spTree>
    <p:extLst>
      <p:ext uri="{BB962C8B-B14F-4D97-AF65-F5344CB8AC3E}">
        <p14:creationId xmlns:p14="http://schemas.microsoft.com/office/powerpoint/2010/main" val="1507785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a:pPr>
            <a:r>
              <a:rPr lang="en-US" dirty="0" smtClean="0"/>
              <a:t>You are Happy</a:t>
            </a:r>
          </a:p>
          <a:p>
            <a:pPr marL="457200" indent="-457200">
              <a:buAutoNum type="arabicPeriod"/>
            </a:pPr>
            <a:r>
              <a:rPr lang="en-US" dirty="0" smtClean="0"/>
              <a:t>Your Family is Happy</a:t>
            </a:r>
          </a:p>
          <a:p>
            <a:pPr marL="457200" indent="-457200">
              <a:buAutoNum type="arabicPeriod"/>
            </a:pPr>
            <a:r>
              <a:rPr lang="en-US" dirty="0" smtClean="0"/>
              <a:t>Your Staff is Happy</a:t>
            </a:r>
          </a:p>
          <a:p>
            <a:pPr marL="457200" indent="-457200">
              <a:buAutoNum type="arabicPeriod"/>
            </a:pPr>
            <a:r>
              <a:rPr lang="en-US" dirty="0" smtClean="0"/>
              <a:t>Your Clients are Happy</a:t>
            </a:r>
          </a:p>
          <a:p>
            <a:pPr marL="457200" indent="-457200">
              <a:buAutoNum type="arabicPeriod"/>
            </a:pPr>
            <a:r>
              <a:rPr lang="en-US" dirty="0" smtClean="0"/>
              <a:t>Your bank is Happy</a:t>
            </a:r>
          </a:p>
          <a:p>
            <a:pPr marL="0" indent="0">
              <a:buNone/>
            </a:pPr>
            <a:endParaRPr lang="en-US" dirty="0" smtClean="0"/>
          </a:p>
          <a:p>
            <a:pPr marL="0" indent="0">
              <a:buNone/>
            </a:pPr>
            <a:r>
              <a:rPr lang="en-US" dirty="0" smtClean="0"/>
              <a:t>	Everyone is Happy, Happy, Happy!</a:t>
            </a:r>
          </a:p>
          <a:p>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Measuring Success</a:t>
            </a:r>
            <a:endParaRPr lang="en-US" dirty="0"/>
          </a:p>
        </p:txBody>
      </p:sp>
    </p:spTree>
    <p:extLst>
      <p:ext uri="{BB962C8B-B14F-4D97-AF65-F5344CB8AC3E}">
        <p14:creationId xmlns:p14="http://schemas.microsoft.com/office/powerpoint/2010/main" val="2196699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400" dirty="0" smtClean="0"/>
              <a:t>Chapter 2 – Laws Locations and Contract</a:t>
            </a:r>
          </a:p>
          <a:p>
            <a:endParaRPr lang="en-US" sz="4400" dirty="0"/>
          </a:p>
          <a:p>
            <a:pPr marL="0" indent="0">
              <a:buNone/>
            </a:pPr>
            <a:r>
              <a:rPr lang="en-US" sz="4400" dirty="0" smtClean="0"/>
              <a:t>Quiz – Chapter 1 </a:t>
            </a:r>
            <a:endParaRPr lang="en-US" sz="4400" dirty="0"/>
          </a:p>
        </p:txBody>
      </p:sp>
      <p:sp>
        <p:nvSpPr>
          <p:cNvPr id="3" name="Title 2"/>
          <p:cNvSpPr>
            <a:spLocks noGrp="1"/>
          </p:cNvSpPr>
          <p:nvPr>
            <p:ph type="title"/>
          </p:nvPr>
        </p:nvSpPr>
        <p:spPr/>
        <p:txBody>
          <a:bodyPr/>
          <a:lstStyle/>
          <a:p>
            <a:r>
              <a:rPr lang="en-US" dirty="0" smtClean="0"/>
              <a:t>Next Week</a:t>
            </a:r>
            <a:endParaRPr lang="en-US" dirty="0"/>
          </a:p>
        </p:txBody>
      </p:sp>
    </p:spTree>
    <p:extLst>
      <p:ext uri="{BB962C8B-B14F-4D97-AF65-F5344CB8AC3E}">
        <p14:creationId xmlns:p14="http://schemas.microsoft.com/office/powerpoint/2010/main" val="168454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32300"/>
            <a:ext cx="7408333" cy="3793863"/>
          </a:xfrm>
        </p:spPr>
        <p:txBody>
          <a:bodyPr>
            <a:normAutofit/>
          </a:bodyPr>
          <a:lstStyle/>
          <a:p>
            <a:pPr marL="0" indent="0">
              <a:buNone/>
            </a:pPr>
            <a:r>
              <a:rPr lang="en-US" dirty="0"/>
              <a:t> </a:t>
            </a:r>
            <a:r>
              <a:rPr lang="en-US" dirty="0" smtClean="0"/>
              <a:t>    Quizzes – </a:t>
            </a:r>
          </a:p>
          <a:p>
            <a:pPr marL="301943" lvl="1" indent="0">
              <a:buNone/>
            </a:pPr>
            <a:r>
              <a:rPr lang="en-US" dirty="0" smtClean="0"/>
              <a:t>		10 Quizzes – no make up quizzes!</a:t>
            </a:r>
          </a:p>
          <a:p>
            <a:pPr marL="301943" lvl="1" indent="0">
              <a:buNone/>
            </a:pPr>
            <a:r>
              <a:rPr lang="en-US" dirty="0"/>
              <a:t>	</a:t>
            </a:r>
            <a:r>
              <a:rPr lang="en-US" dirty="0" smtClean="0"/>
              <a:t>	Quiz given randomly during class!</a:t>
            </a:r>
          </a:p>
          <a:p>
            <a:pPr marL="301943" lvl="1" indent="0">
              <a:buNone/>
            </a:pPr>
            <a:r>
              <a:rPr lang="en-US" dirty="0"/>
              <a:t>	</a:t>
            </a:r>
            <a:r>
              <a:rPr lang="en-US" dirty="0" smtClean="0"/>
              <a:t>			</a:t>
            </a:r>
            <a:r>
              <a:rPr lang="en-US" dirty="0" smtClean="0"/>
              <a:t>30</a:t>
            </a:r>
            <a:r>
              <a:rPr lang="en-US" dirty="0" smtClean="0"/>
              <a:t>% </a:t>
            </a:r>
            <a:r>
              <a:rPr lang="en-US" dirty="0" smtClean="0"/>
              <a:t>of Final Grade</a:t>
            </a:r>
          </a:p>
          <a:p>
            <a:pPr marL="301943" lvl="1" indent="0">
              <a:buNone/>
            </a:pPr>
            <a:r>
              <a:rPr lang="en-US" sz="2400" dirty="0" smtClean="0"/>
              <a:t>Project – </a:t>
            </a:r>
          </a:p>
          <a:p>
            <a:pPr marL="301943" lvl="1" indent="0">
              <a:buNone/>
            </a:pPr>
            <a:r>
              <a:rPr lang="en-US" sz="2400" dirty="0"/>
              <a:t>	</a:t>
            </a:r>
            <a:r>
              <a:rPr lang="en-US" dirty="0" smtClean="0"/>
              <a:t>	 Party Planning!!</a:t>
            </a:r>
          </a:p>
          <a:p>
            <a:pPr marL="301943" lvl="1" indent="0">
              <a:buNone/>
            </a:pPr>
            <a:r>
              <a:rPr lang="en-US" dirty="0"/>
              <a:t>	</a:t>
            </a:r>
            <a:r>
              <a:rPr lang="en-US" dirty="0" smtClean="0"/>
              <a:t>			</a:t>
            </a:r>
            <a:r>
              <a:rPr lang="en-US" dirty="0" smtClean="0"/>
              <a:t>20</a:t>
            </a:r>
            <a:r>
              <a:rPr lang="en-US" dirty="0" smtClean="0"/>
              <a:t>% </a:t>
            </a:r>
            <a:r>
              <a:rPr lang="en-US" dirty="0" smtClean="0"/>
              <a:t>of Final Grade</a:t>
            </a:r>
          </a:p>
          <a:p>
            <a:pPr marL="301943" lvl="1" indent="0">
              <a:buNone/>
            </a:pPr>
            <a:endParaRPr lang="en-US" dirty="0"/>
          </a:p>
          <a:p>
            <a:pPr marL="301943" lvl="1" indent="0">
              <a:buNone/>
            </a:pPr>
            <a:r>
              <a:rPr lang="en-US" dirty="0" smtClean="0"/>
              <a:t>Final Exam – 		</a:t>
            </a:r>
            <a:r>
              <a:rPr lang="en-US" dirty="0" smtClean="0"/>
              <a:t>30</a:t>
            </a:r>
            <a:r>
              <a:rPr lang="en-US" dirty="0" smtClean="0"/>
              <a:t>% of Final Grade</a:t>
            </a:r>
          </a:p>
        </p:txBody>
      </p:sp>
      <p:sp>
        <p:nvSpPr>
          <p:cNvPr id="3" name="Title 2"/>
          <p:cNvSpPr>
            <a:spLocks noGrp="1"/>
          </p:cNvSpPr>
          <p:nvPr>
            <p:ph type="title"/>
          </p:nvPr>
        </p:nvSpPr>
        <p:spPr/>
        <p:txBody>
          <a:bodyPr/>
          <a:lstStyle/>
          <a:p>
            <a:r>
              <a:rPr lang="en-US" dirty="0" smtClean="0"/>
              <a:t>Grading</a:t>
            </a:r>
            <a:endParaRPr lang="en-US" dirty="0"/>
          </a:p>
        </p:txBody>
      </p:sp>
      <p:sp>
        <p:nvSpPr>
          <p:cNvPr id="4" name="TextBox 3"/>
          <p:cNvSpPr txBox="1"/>
          <p:nvPr/>
        </p:nvSpPr>
        <p:spPr>
          <a:xfrm>
            <a:off x="-1416633" y="3553400"/>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40751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07878"/>
            <a:ext cx="7408333" cy="4196826"/>
          </a:xfrm>
        </p:spPr>
        <p:txBody>
          <a:bodyPr>
            <a:normAutofit/>
          </a:bodyPr>
          <a:lstStyle/>
          <a:p>
            <a:pPr>
              <a:buFont typeface="Wingdings" charset="2"/>
              <a:buChar char="u"/>
            </a:pPr>
            <a:r>
              <a:rPr lang="en-US" sz="1600" dirty="0" smtClean="0"/>
              <a:t>Off Premise catering is generally considered serving food at a location away from the caterer’s food production facility</a:t>
            </a:r>
          </a:p>
          <a:p>
            <a:pPr>
              <a:buFont typeface="Wingdings" charset="2"/>
              <a:buChar char="u"/>
            </a:pPr>
            <a:endParaRPr lang="en-US" sz="1600" dirty="0"/>
          </a:p>
          <a:p>
            <a:pPr>
              <a:buFont typeface="Wingdings" charset="2"/>
              <a:buChar char="u"/>
            </a:pPr>
            <a:r>
              <a:rPr lang="en-US" sz="1600" dirty="0" smtClean="0"/>
              <a:t>Examples of facilities include:</a:t>
            </a:r>
          </a:p>
          <a:p>
            <a:pPr lvl="1">
              <a:buFont typeface="Wingdings" charset="2"/>
              <a:buChar char="u"/>
            </a:pPr>
            <a:r>
              <a:rPr lang="en-US" sz="1200" dirty="0" smtClean="0"/>
              <a:t>Hotels</a:t>
            </a:r>
          </a:p>
          <a:p>
            <a:pPr lvl="1">
              <a:buFont typeface="Wingdings" charset="2"/>
              <a:buChar char="u"/>
            </a:pPr>
            <a:r>
              <a:rPr lang="en-US" sz="1200" dirty="0" smtClean="0"/>
              <a:t>Restaurants</a:t>
            </a:r>
          </a:p>
          <a:p>
            <a:pPr lvl="1">
              <a:buFont typeface="Wingdings" charset="2"/>
              <a:buChar char="u"/>
            </a:pPr>
            <a:r>
              <a:rPr lang="en-US" sz="1200" dirty="0" smtClean="0"/>
              <a:t>Commissaries</a:t>
            </a:r>
            <a:endParaRPr lang="en-US" sz="1200" dirty="0"/>
          </a:p>
          <a:p>
            <a:pPr lvl="1">
              <a:buFont typeface="Wingdings" charset="2"/>
              <a:buChar char="u"/>
            </a:pPr>
            <a:r>
              <a:rPr lang="en-US" sz="1200" dirty="0" smtClean="0"/>
              <a:t>Home kitchens (illegal in most if not all states, including Florida)</a:t>
            </a:r>
          </a:p>
          <a:p>
            <a:pPr>
              <a:buFont typeface="Wingdings" charset="2"/>
              <a:buChar char="u"/>
            </a:pPr>
            <a:endParaRPr lang="en-US" sz="1400" dirty="0"/>
          </a:p>
          <a:p>
            <a:pPr>
              <a:buFont typeface="Wingdings" charset="2"/>
              <a:buChar char="u"/>
            </a:pPr>
            <a:r>
              <a:rPr lang="en-US" sz="1400" dirty="0" smtClean="0"/>
              <a:t>Generally are considered to fall into 3 categories:</a:t>
            </a:r>
            <a:endParaRPr lang="en-US" sz="1400" dirty="0"/>
          </a:p>
          <a:p>
            <a:pPr lvl="1">
              <a:buFont typeface="Wingdings" charset="2"/>
              <a:buChar char="u"/>
            </a:pPr>
            <a:r>
              <a:rPr lang="en-US" sz="1200" dirty="0" smtClean="0"/>
              <a:t>Party Food Caterers</a:t>
            </a:r>
          </a:p>
          <a:p>
            <a:pPr lvl="1">
              <a:buFont typeface="Wingdings" charset="2"/>
              <a:buChar char="u"/>
            </a:pPr>
            <a:r>
              <a:rPr lang="en-US" sz="1200" dirty="0" smtClean="0"/>
              <a:t>Hot Buffet Caterers</a:t>
            </a:r>
          </a:p>
          <a:p>
            <a:pPr lvl="1">
              <a:buFont typeface="Wingdings" charset="2"/>
              <a:buChar char="u"/>
            </a:pPr>
            <a:r>
              <a:rPr lang="en-US" sz="1200" dirty="0" smtClean="0"/>
              <a:t>Full Service Caterers</a:t>
            </a:r>
          </a:p>
          <a:p>
            <a:pPr marL="0" indent="0">
              <a:buNone/>
            </a:pPr>
            <a:endParaRPr lang="en-US" sz="1400" dirty="0" smtClean="0"/>
          </a:p>
          <a:p>
            <a:pPr marL="0" indent="0">
              <a:buNone/>
            </a:pPr>
            <a:r>
              <a:rPr lang="en-US" sz="1400" dirty="0" smtClean="0"/>
              <a:t>There is a Market niche for all levels of Off Premise Catering – from the backyard BBQ to the Oscar “After Awards” Parties</a:t>
            </a:r>
          </a:p>
          <a:p>
            <a:pPr lvl="1">
              <a:buFontTx/>
              <a:buChar char="•"/>
            </a:pPr>
            <a:endParaRPr lang="en-US" sz="1400" dirty="0" smtClean="0"/>
          </a:p>
          <a:p>
            <a:pPr lvl="1">
              <a:buFontTx/>
              <a:buChar char="•"/>
            </a:pPr>
            <a:endParaRPr lang="en-US" sz="1400" dirty="0"/>
          </a:p>
          <a:p>
            <a:pPr lvl="1">
              <a:buFontTx/>
              <a:buChar char="•"/>
            </a:pPr>
            <a:endParaRPr lang="en-US" sz="1400" dirty="0" smtClean="0"/>
          </a:p>
          <a:p>
            <a:pPr lvl="1">
              <a:buFontTx/>
              <a:buChar char="•"/>
            </a:pPr>
            <a:endParaRPr lang="en-US" sz="1400" dirty="0"/>
          </a:p>
        </p:txBody>
      </p:sp>
      <p:sp>
        <p:nvSpPr>
          <p:cNvPr id="3" name="Title 2"/>
          <p:cNvSpPr>
            <a:spLocks noGrp="1"/>
          </p:cNvSpPr>
          <p:nvPr>
            <p:ph type="title"/>
          </p:nvPr>
        </p:nvSpPr>
        <p:spPr/>
        <p:txBody>
          <a:bodyPr>
            <a:normAutofit fontScale="90000"/>
          </a:bodyPr>
          <a:lstStyle/>
          <a:p>
            <a:r>
              <a:rPr lang="en-US" dirty="0" smtClean="0"/>
              <a:t>Introduction to Off Premise Catering</a:t>
            </a:r>
            <a:br>
              <a:rPr lang="en-US" dirty="0" smtClean="0"/>
            </a:br>
            <a:r>
              <a:rPr lang="en-US" dirty="0" smtClean="0"/>
              <a:t>Chapter 1</a:t>
            </a:r>
            <a:endParaRPr lang="en-US" dirty="0"/>
          </a:p>
        </p:txBody>
      </p:sp>
    </p:spTree>
    <p:extLst>
      <p:ext uri="{BB962C8B-B14F-4D97-AF65-F5344CB8AC3E}">
        <p14:creationId xmlns:p14="http://schemas.microsoft.com/office/powerpoint/2010/main" val="325823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59033"/>
            <a:ext cx="7408333" cy="3867129"/>
          </a:xfrm>
        </p:spPr>
        <p:txBody>
          <a:bodyPr>
            <a:normAutofit lnSpcReduction="10000"/>
          </a:bodyPr>
          <a:lstStyle/>
          <a:p>
            <a:pPr marL="0" indent="0">
              <a:buNone/>
            </a:pPr>
            <a:r>
              <a:rPr lang="en-US" i="1" dirty="0" smtClean="0"/>
              <a:t>The Art –</a:t>
            </a:r>
          </a:p>
          <a:p>
            <a:pPr marL="0" indent="0">
              <a:buNone/>
            </a:pPr>
            <a:r>
              <a:rPr lang="en-US" dirty="0"/>
              <a:t>	</a:t>
            </a:r>
            <a:r>
              <a:rPr lang="en-US" dirty="0" smtClean="0"/>
              <a:t>Creating moods and transforming dreams and 	visions into reality using Food, Props and People 	and satisfying the desires of the client.</a:t>
            </a:r>
          </a:p>
          <a:p>
            <a:pPr marL="0" indent="0">
              <a:buNone/>
            </a:pPr>
            <a:endParaRPr lang="en-US" dirty="0"/>
          </a:p>
          <a:p>
            <a:pPr marL="0" indent="0">
              <a:buNone/>
            </a:pPr>
            <a:r>
              <a:rPr lang="en-US" i="1" dirty="0" smtClean="0"/>
              <a:t>The Science -</a:t>
            </a:r>
          </a:p>
          <a:p>
            <a:pPr marL="0" indent="0">
              <a:buNone/>
            </a:pPr>
            <a:r>
              <a:rPr lang="en-US" dirty="0" smtClean="0"/>
              <a:t>              You Have to make money!!! That means knowing 	your costs from People to Pasta!                      </a:t>
            </a:r>
            <a:endParaRPr lang="en-US" dirty="0"/>
          </a:p>
          <a:p>
            <a:pPr marL="0" indent="0">
              <a:buNone/>
            </a:pPr>
            <a:endParaRPr lang="en-US" dirty="0" smtClean="0"/>
          </a:p>
          <a:p>
            <a:pPr marL="0" indent="0">
              <a:buNone/>
            </a:pPr>
            <a:r>
              <a:rPr lang="en-US" dirty="0" smtClean="0"/>
              <a:t>			</a:t>
            </a:r>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t>An Art and A Science</a:t>
            </a:r>
            <a:endParaRPr lang="en-US" dirty="0"/>
          </a:p>
        </p:txBody>
      </p:sp>
    </p:spTree>
    <p:extLst>
      <p:ext uri="{BB962C8B-B14F-4D97-AF65-F5344CB8AC3E}">
        <p14:creationId xmlns:p14="http://schemas.microsoft.com/office/powerpoint/2010/main" val="411499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Successful Caterer – or any Professional, must be able to deal with Inevitable </a:t>
            </a:r>
            <a:r>
              <a:rPr lang="en-US" dirty="0" err="1" smtClean="0"/>
              <a:t>Crisises</a:t>
            </a:r>
            <a:r>
              <a:rPr lang="en-US" dirty="0" smtClean="0"/>
              <a:t> :</a:t>
            </a:r>
          </a:p>
          <a:p>
            <a:endParaRPr lang="en-US" sz="1800" dirty="0"/>
          </a:p>
          <a:p>
            <a:r>
              <a:rPr lang="en-US" sz="1800" dirty="0" smtClean="0"/>
              <a:t>Catering truck stuck in traffic</a:t>
            </a:r>
          </a:p>
          <a:p>
            <a:r>
              <a:rPr lang="en-US" sz="1800" dirty="0" smtClean="0"/>
              <a:t>Facility problems – no permits, bad fire inspection, equipment failures</a:t>
            </a:r>
          </a:p>
          <a:p>
            <a:r>
              <a:rPr lang="en-US" sz="1800" dirty="0" smtClean="0"/>
              <a:t>There are mistakes on the Event Order – wrong dates, payment confusion, etc.</a:t>
            </a:r>
          </a:p>
          <a:p>
            <a:r>
              <a:rPr lang="en-US" sz="1800" dirty="0" smtClean="0"/>
              <a:t>Missing Equipment, Utensils</a:t>
            </a:r>
          </a:p>
          <a:p>
            <a:endParaRPr lang="en-US" sz="1800" dirty="0" smtClean="0"/>
          </a:p>
          <a:p>
            <a:endParaRPr lang="en-US" sz="1800" dirty="0"/>
          </a:p>
        </p:txBody>
      </p:sp>
      <p:sp>
        <p:nvSpPr>
          <p:cNvPr id="3" name="Title 2"/>
          <p:cNvSpPr>
            <a:spLocks noGrp="1"/>
          </p:cNvSpPr>
          <p:nvPr>
            <p:ph type="title"/>
          </p:nvPr>
        </p:nvSpPr>
        <p:spPr/>
        <p:txBody>
          <a:bodyPr/>
          <a:lstStyle/>
          <a:p>
            <a:r>
              <a:rPr lang="en-US" dirty="0" smtClean="0"/>
              <a:t>Crisis Manager</a:t>
            </a:r>
            <a:endParaRPr lang="en-US" dirty="0"/>
          </a:p>
        </p:txBody>
      </p:sp>
    </p:spTree>
    <p:extLst>
      <p:ext uri="{BB962C8B-B14F-4D97-AF65-F5344CB8AC3E}">
        <p14:creationId xmlns:p14="http://schemas.microsoft.com/office/powerpoint/2010/main" val="3317346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3456"/>
            <a:ext cx="7408333" cy="3842707"/>
          </a:xfrm>
        </p:spPr>
        <p:txBody>
          <a:bodyPr>
            <a:normAutofit lnSpcReduction="10000"/>
          </a:bodyPr>
          <a:lstStyle/>
          <a:p>
            <a:pPr marL="0" indent="0">
              <a:buNone/>
            </a:pPr>
            <a:r>
              <a:rPr lang="en-US" dirty="0" smtClean="0"/>
              <a:t>From the client’s perspective :</a:t>
            </a:r>
          </a:p>
          <a:p>
            <a:pPr marL="0" indent="0">
              <a:buNone/>
            </a:pPr>
            <a:r>
              <a:rPr lang="en-US" dirty="0"/>
              <a:t>	</a:t>
            </a:r>
            <a:r>
              <a:rPr lang="en-US" sz="2000" dirty="0" smtClean="0"/>
              <a:t>Should be less expensive – (not necessarily so!)</a:t>
            </a:r>
          </a:p>
          <a:p>
            <a:pPr marL="0" indent="0">
              <a:buNone/>
            </a:pPr>
            <a:r>
              <a:rPr lang="en-US" sz="2000" dirty="0" smtClean="0"/>
              <a:t>	More Personal </a:t>
            </a:r>
          </a:p>
          <a:p>
            <a:pPr marL="0" indent="0">
              <a:buNone/>
            </a:pPr>
            <a:r>
              <a:rPr lang="en-US" sz="2000" dirty="0"/>
              <a:t>	</a:t>
            </a:r>
            <a:r>
              <a:rPr lang="en-US" sz="2000" dirty="0" smtClean="0"/>
              <a:t>Unique</a:t>
            </a:r>
          </a:p>
          <a:p>
            <a:pPr marL="0" indent="0">
              <a:buNone/>
            </a:pPr>
            <a:r>
              <a:rPr lang="en-US" dirty="0" smtClean="0"/>
              <a:t>From the Caterers view:</a:t>
            </a:r>
          </a:p>
          <a:p>
            <a:pPr marL="0" indent="0">
              <a:buNone/>
            </a:pPr>
            <a:r>
              <a:rPr lang="en-US" dirty="0"/>
              <a:t>	</a:t>
            </a:r>
            <a:r>
              <a:rPr lang="en-US" sz="2000" dirty="0" smtClean="0"/>
              <a:t>Facilities – unfamiliar and frequently lacking equipment</a:t>
            </a:r>
            <a:endParaRPr lang="en-US" sz="2000" dirty="0"/>
          </a:p>
          <a:p>
            <a:pPr marL="0" indent="0">
              <a:buNone/>
            </a:pPr>
            <a:r>
              <a:rPr lang="en-US" sz="2000" dirty="0" smtClean="0"/>
              <a:t> 	(But sometimes really fun!)</a:t>
            </a:r>
          </a:p>
          <a:p>
            <a:pPr marL="0" indent="0">
              <a:buNone/>
            </a:pPr>
            <a:r>
              <a:rPr lang="en-US" sz="2000" dirty="0" smtClean="0"/>
              <a:t>	</a:t>
            </a:r>
            <a:r>
              <a:rPr lang="en-US" sz="2000" dirty="0"/>
              <a:t>	</a:t>
            </a:r>
            <a:endParaRPr lang="en-US" sz="2000" dirty="0" smtClean="0"/>
          </a:p>
          <a:p>
            <a:pPr marL="0" indent="0">
              <a:buNone/>
            </a:pPr>
            <a:r>
              <a:rPr lang="en-US" sz="2000" dirty="0" smtClean="0"/>
              <a:t>	Greater seasonality – hard to keep people or get the 	good ones when everyone is busy</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Differences between On Premise and Off Premise Catering</a:t>
            </a:r>
            <a:endParaRPr lang="en-US" dirty="0"/>
          </a:p>
        </p:txBody>
      </p:sp>
    </p:spTree>
    <p:extLst>
      <p:ext uri="{BB962C8B-B14F-4D97-AF65-F5344CB8AC3E}">
        <p14:creationId xmlns:p14="http://schemas.microsoft.com/office/powerpoint/2010/main" val="3608337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Advance Deposits- payments in advance</a:t>
            </a:r>
          </a:p>
          <a:p>
            <a:r>
              <a:rPr lang="en-US" dirty="0" smtClean="0"/>
              <a:t>Limited start up investments</a:t>
            </a:r>
          </a:p>
          <a:p>
            <a:r>
              <a:rPr lang="en-US" dirty="0" smtClean="0"/>
              <a:t>Controllable Inventory, costs </a:t>
            </a:r>
          </a:p>
          <a:p>
            <a:r>
              <a:rPr lang="en-US" dirty="0" smtClean="0"/>
              <a:t>Additional Revenues</a:t>
            </a:r>
          </a:p>
          <a:p>
            <a:r>
              <a:rPr lang="en-US" dirty="0" smtClean="0"/>
              <a:t>Business by Contract</a:t>
            </a:r>
          </a:p>
          <a:p>
            <a:r>
              <a:rPr lang="en-US" dirty="0" smtClean="0"/>
              <a:t>Direct payment</a:t>
            </a:r>
          </a:p>
          <a:p>
            <a:r>
              <a:rPr lang="en-US" dirty="0" smtClean="0"/>
              <a:t>Advance forecasting</a:t>
            </a:r>
          </a:p>
          <a:p>
            <a:r>
              <a:rPr lang="en-US" dirty="0" smtClean="0"/>
              <a:t>Exposure for the business – word of mouth</a:t>
            </a:r>
          </a:p>
          <a:p>
            <a:r>
              <a:rPr lang="en-US" dirty="0" smtClean="0"/>
              <a:t>Selective about the clients you work for</a:t>
            </a:r>
            <a:endParaRPr lang="en-US" dirty="0"/>
          </a:p>
        </p:txBody>
      </p:sp>
      <p:sp>
        <p:nvSpPr>
          <p:cNvPr id="3" name="Title 2"/>
          <p:cNvSpPr>
            <a:spLocks noGrp="1"/>
          </p:cNvSpPr>
          <p:nvPr>
            <p:ph type="title"/>
          </p:nvPr>
        </p:nvSpPr>
        <p:spPr/>
        <p:txBody>
          <a:bodyPr>
            <a:normAutofit fontScale="90000"/>
          </a:bodyPr>
          <a:lstStyle/>
          <a:p>
            <a:r>
              <a:rPr lang="en-US" dirty="0" smtClean="0"/>
              <a:t>Advantages of Off Premise Catering</a:t>
            </a:r>
            <a:endParaRPr lang="en-US" dirty="0"/>
          </a:p>
        </p:txBody>
      </p:sp>
    </p:spTree>
    <p:extLst>
      <p:ext uri="{BB962C8B-B14F-4D97-AF65-F5344CB8AC3E}">
        <p14:creationId xmlns:p14="http://schemas.microsoft.com/office/powerpoint/2010/main" val="6461989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High Stress – no excuses – Delivery a must!</a:t>
            </a:r>
          </a:p>
          <a:p>
            <a:endParaRPr lang="en-US" dirty="0" smtClean="0"/>
          </a:p>
          <a:p>
            <a:r>
              <a:rPr lang="en-US" dirty="0" smtClean="0"/>
              <a:t>Cash management and flow can be erratic</a:t>
            </a:r>
          </a:p>
          <a:p>
            <a:endParaRPr lang="en-US" dirty="0" smtClean="0"/>
          </a:p>
          <a:p>
            <a:r>
              <a:rPr lang="en-US" dirty="0" smtClean="0"/>
              <a:t>80% of work/events are compressed into 20% of the time</a:t>
            </a:r>
          </a:p>
          <a:p>
            <a:pPr marL="0" indent="0">
              <a:buNone/>
            </a:pPr>
            <a:r>
              <a:rPr lang="en-US" dirty="0" smtClean="0"/>
              <a:t> </a:t>
            </a:r>
          </a:p>
          <a:p>
            <a:r>
              <a:rPr lang="en-US" dirty="0" smtClean="0"/>
              <a:t>Much of the work is during times others spend with family ( Weekends &amp; Holidays)</a:t>
            </a:r>
            <a:endParaRPr lang="en-US" dirty="0"/>
          </a:p>
        </p:txBody>
      </p:sp>
      <p:sp>
        <p:nvSpPr>
          <p:cNvPr id="3" name="Title 2"/>
          <p:cNvSpPr>
            <a:spLocks noGrp="1"/>
          </p:cNvSpPr>
          <p:nvPr>
            <p:ph type="title"/>
          </p:nvPr>
        </p:nvSpPr>
        <p:spPr/>
        <p:txBody>
          <a:bodyPr>
            <a:normAutofit fontScale="90000"/>
          </a:bodyPr>
          <a:lstStyle/>
          <a:p>
            <a:r>
              <a:rPr lang="en-US" dirty="0" smtClean="0"/>
              <a:t>Of Course – Now the Disadvantages</a:t>
            </a:r>
            <a:endParaRPr lang="en-US" dirty="0"/>
          </a:p>
        </p:txBody>
      </p:sp>
    </p:spTree>
    <p:extLst>
      <p:ext uri="{BB962C8B-B14F-4D97-AF65-F5344CB8AC3E}">
        <p14:creationId xmlns:p14="http://schemas.microsoft.com/office/powerpoint/2010/main" val="254222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640</TotalTime>
  <Words>1318</Words>
  <Application>Microsoft Macintosh PowerPoint</Application>
  <PresentationFormat>On-screen Show (4:3)</PresentationFormat>
  <Paragraphs>324</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Catering and Banquet Mgmt</vt:lpstr>
      <vt:lpstr>Grading</vt:lpstr>
      <vt:lpstr>Grading</vt:lpstr>
      <vt:lpstr>Introduction to Off Premise Catering Chapter 1</vt:lpstr>
      <vt:lpstr>An Art and A Science</vt:lpstr>
      <vt:lpstr>Crisis Manager</vt:lpstr>
      <vt:lpstr>Differences between On Premise and Off Premise Catering</vt:lpstr>
      <vt:lpstr>Advantages of Off Premise Catering</vt:lpstr>
      <vt:lpstr>Of Course – Now the Disadvantages</vt:lpstr>
      <vt:lpstr>To Be Successful</vt:lpstr>
      <vt:lpstr>What it takes continued:</vt:lpstr>
      <vt:lpstr>Managing the Operation</vt:lpstr>
      <vt:lpstr>Mission &amp; Vision Statements</vt:lpstr>
      <vt:lpstr>Statements must be S.M.A.R.T.</vt:lpstr>
      <vt:lpstr>Management &amp; Leadership</vt:lpstr>
      <vt:lpstr>Professionalism and Courtesy</vt:lpstr>
      <vt:lpstr>Ethics-  or the “Man in the Mirror”</vt:lpstr>
      <vt:lpstr>Personal Management</vt:lpstr>
      <vt:lpstr>Catering in the Future</vt:lpstr>
      <vt:lpstr>7 Habits of Highly Successful Caterers  (with apologies to Steven Covey)</vt:lpstr>
      <vt:lpstr>Measuring Success</vt:lpstr>
      <vt:lpstr>Next Week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 and Sanitation</dc:title>
  <dc:creator>Raleigh Whitehurst</dc:creator>
  <cp:lastModifiedBy>Raleigh Whitehurst</cp:lastModifiedBy>
  <cp:revision>45</cp:revision>
  <cp:lastPrinted>2013-01-06T20:29:42Z</cp:lastPrinted>
  <dcterms:created xsi:type="dcterms:W3CDTF">2013-01-04T13:51:50Z</dcterms:created>
  <dcterms:modified xsi:type="dcterms:W3CDTF">2014-01-03T15:14:37Z</dcterms:modified>
</cp:coreProperties>
</file>